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6350" cap="flat">
              <a:solidFill>
                <a:schemeClr val="accent2"/>
              </a:solidFill>
              <a:prstDash val="solid"/>
              <a:miter lim="800000"/>
            </a:ln>
          </a:left>
          <a:right>
            <a:ln w="6350" cap="flat">
              <a:solidFill>
                <a:schemeClr val="accent2"/>
              </a:solidFill>
              <a:prstDash val="solid"/>
              <a:miter lim="800000"/>
            </a:ln>
          </a:right>
          <a:top>
            <a:ln w="6350" cap="flat">
              <a:solidFill>
                <a:schemeClr val="accent2"/>
              </a:solidFill>
              <a:prstDash val="solid"/>
              <a:miter lim="800000"/>
            </a:ln>
          </a:top>
          <a:bottom>
            <a:ln w="6350" cap="flat">
              <a:solidFill>
                <a:schemeClr val="accent2"/>
              </a:solidFill>
              <a:prstDash val="solid"/>
              <a:miter lim="800000"/>
            </a:ln>
          </a:bottom>
          <a:insideH>
            <a:ln w="6350" cap="flat">
              <a:solidFill>
                <a:schemeClr val="accent2"/>
              </a:solidFill>
              <a:prstDash val="solid"/>
              <a:miter lim="800000"/>
            </a:ln>
          </a:insideH>
          <a:insideV>
            <a:ln w="6350" cap="flat">
              <a:solidFill>
                <a:schemeClr val="accent2"/>
              </a:solidFill>
              <a:prstDash val="solid"/>
              <a:miter lim="800000"/>
            </a:ln>
          </a:insideV>
        </a:tcBdr>
        <a:fill>
          <a:solidFill>
            <a:schemeClr val="accent2">
              <a:alpha val="40000"/>
            </a:scheme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6350" cap="flat">
              <a:solidFill>
                <a:schemeClr val="accent2"/>
              </a:solidFill>
              <a:prstDash val="solid"/>
              <a:miter lim="800000"/>
            </a:ln>
          </a:left>
          <a:right>
            <a:ln w="12700" cap="flat">
              <a:solidFill>
                <a:schemeClr val="accent2"/>
              </a:solidFill>
              <a:prstDash val="solid"/>
              <a:miter lim="800000"/>
            </a:ln>
          </a:right>
          <a:top>
            <a:ln w="6350" cap="flat">
              <a:solidFill>
                <a:schemeClr val="accent2"/>
              </a:solidFill>
              <a:prstDash val="solid"/>
              <a:miter lim="800000"/>
            </a:ln>
          </a:top>
          <a:bottom>
            <a:ln w="6350" cap="flat">
              <a:solidFill>
                <a:schemeClr val="accent2"/>
              </a:solidFill>
              <a:prstDash val="solid"/>
              <a:miter lim="800000"/>
            </a:ln>
          </a:bottom>
          <a:insideH>
            <a:ln w="6350" cap="flat">
              <a:solidFill>
                <a:schemeClr val="accent2"/>
              </a:solidFill>
              <a:prstDash val="solid"/>
              <a:miter lim="800000"/>
            </a:ln>
          </a:insideH>
          <a:insideV>
            <a:ln w="6350" cap="flat">
              <a:solidFill>
                <a:schemeClr val="accent2"/>
              </a:solidFill>
              <a:prstDash val="solid"/>
              <a:miter lim="800000"/>
            </a:ln>
          </a:insideV>
        </a:tcBdr>
        <a:fill>
          <a:solidFill>
            <a:schemeClr val="accent2">
              <a:alpha val="40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12700" cap="flat">
              <a:solidFill>
                <a:schemeClr val="accent2"/>
              </a:solidFill>
              <a:prstDash val="solid"/>
              <a:miter lim="800000"/>
            </a:ln>
          </a:top>
          <a:bottom>
            <a:ln w="12700" cap="flat">
              <a:solidFill>
                <a:schemeClr val="accent2"/>
              </a:solidFill>
              <a:prstDash val="solid"/>
              <a:miter lim="8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6350" cap="flat">
              <a:solidFill>
                <a:schemeClr val="accent2"/>
              </a:solidFill>
              <a:prstDash val="solid"/>
              <a:miter lim="800000"/>
            </a:ln>
          </a:top>
          <a:bottom>
            <a:ln w="12700" cap="flat">
              <a:solidFill>
                <a:srgbClr val="FFFFFF"/>
              </a:solidFill>
              <a:prstDash val="solid"/>
              <a:miter lim="800000"/>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a:defRPr>
    </a:lvl1pPr>
    <a:lvl2pPr indent="228600" latinLnBrk="0">
      <a:defRPr sz="1200">
        <a:latin typeface="+mn-lt"/>
        <a:ea typeface="+mn-ea"/>
        <a:cs typeface="+mn-cs"/>
        <a:sym typeface="Helvetica"/>
      </a:defRPr>
    </a:lvl2pPr>
    <a:lvl3pPr indent="457200" latinLnBrk="0">
      <a:defRPr sz="1200">
        <a:latin typeface="+mn-lt"/>
        <a:ea typeface="+mn-ea"/>
        <a:cs typeface="+mn-cs"/>
        <a:sym typeface="Helvetica"/>
      </a:defRPr>
    </a:lvl3pPr>
    <a:lvl4pPr indent="685800" latinLnBrk="0">
      <a:defRPr sz="1200">
        <a:latin typeface="+mn-lt"/>
        <a:ea typeface="+mn-ea"/>
        <a:cs typeface="+mn-cs"/>
        <a:sym typeface="Helvetica"/>
      </a:defRPr>
    </a:lvl4pPr>
    <a:lvl5pPr indent="914400" latinLnBrk="0">
      <a:defRPr sz="1200">
        <a:latin typeface="+mn-lt"/>
        <a:ea typeface="+mn-ea"/>
        <a:cs typeface="+mn-cs"/>
        <a:sym typeface="Helvetica"/>
      </a:defRPr>
    </a:lvl5pPr>
    <a:lvl6pPr indent="1143000" latinLnBrk="0">
      <a:defRPr sz="1200">
        <a:latin typeface="+mn-lt"/>
        <a:ea typeface="+mn-ea"/>
        <a:cs typeface="+mn-cs"/>
        <a:sym typeface="Helvetica"/>
      </a:defRPr>
    </a:lvl6pPr>
    <a:lvl7pPr indent="1371600" latinLnBrk="0">
      <a:defRPr sz="1200">
        <a:latin typeface="+mn-lt"/>
        <a:ea typeface="+mn-ea"/>
        <a:cs typeface="+mn-cs"/>
        <a:sym typeface="Helvetica"/>
      </a:defRPr>
    </a:lvl7pPr>
    <a:lvl8pPr indent="1600200" latinLnBrk="0">
      <a:defRPr sz="1200">
        <a:latin typeface="+mn-lt"/>
        <a:ea typeface="+mn-ea"/>
        <a:cs typeface="+mn-cs"/>
        <a:sym typeface="Helvetica"/>
      </a:defRPr>
    </a:lvl8pPr>
    <a:lvl9pPr indent="1828800" latinLnBrk="0">
      <a:defRPr sz="1200">
        <a:latin typeface="+mn-lt"/>
        <a:ea typeface="+mn-ea"/>
        <a:cs typeface="+mn-cs"/>
        <a:sym typeface="Helvetica"/>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defRPr sz="2500"/>
            </a:pPr>
            <a:r>
              <a:t>+ Buenas soy Fernando Cañizares</a:t>
            </a:r>
          </a:p>
          <a:p>
            <a:pPr>
              <a:defRPr sz="2500"/>
            </a:pPr>
            <a:r>
              <a:t>•  Buenos días soy Alejandro Díaz</a:t>
            </a:r>
          </a:p>
          <a:p>
            <a:pPr>
              <a:defRPr sz="2500"/>
            </a:pPr>
            <a:r>
              <a:t>+ Somos los fundadores de ainure una empresa dedicada al software y la implantación de inteligencia artificial. </a:t>
            </a:r>
            <a:br/>
            <a:r>
              <a:t>+Estamos aquí gracias a nuestra infiltrada Miriam y nuestro objetivo de hoy es intentar haceros la vida más fácil al incorporar estas herramientas.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defRPr sz="2500"/>
            </a:pPr>
            <a:r>
              <a:t>•  FRASE DE CONEXION En base a vuestras respuestas también nos comentasteis que un factor importante para vuestro trabajo es el análisis de datos, y para ello deseamos mostrarles la herramienta Google AI Studio, con la que se pueden hacer un sinfín de cosas entre las cuales, crear aplicaciones en base a nuestras necesidades.</a:t>
            </a:r>
          </a:p>
          <a:p>
            <a:pPr>
              <a:defRPr sz="2500"/>
            </a:pPr>
            <a:r>
              <a:t>Mostrar ejemplo de web con datos y Google hay estudio en la que se pueda jugar con los datos y aportar más si fuera requerido. </a:t>
            </a:r>
          </a:p>
          <a:p>
            <a:pPr>
              <a:defRPr sz="2500"/>
            </a:pPr>
            <a:r>
              <a:t>Hacer prompt que one-shotee una web tenerla preparada y mostrársela.</a:t>
            </a:r>
          </a:p>
          <a:p>
            <a:pPr>
              <a:defRPr sz="2500"/>
            </a:pPr>
            <a:r>
              <a:t>(conexión con la siguiente siapositiva)</a:t>
            </a:r>
          </a:p>
          <a:p>
            <a:pPr>
              <a:defRPr sz="2500"/>
            </a:pPr>
            <a:r>
              <a:t>Con esto os queremos demostrar las herramientas tan poderosas que tenéis a vuestro alcance con el simple hecho de saber hacer buenos prompts y elegir la adecuada</a:t>
            </a:r>
          </a:p>
          <a:p>
            <a:pPr>
              <a:defRPr sz="2500"/>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lvl1pPr>
              <a:defRPr sz="5000"/>
            </a:lvl1pPr>
          </a:lstStyle>
          <a:p>
            <a:pPr/>
            <a:r>
              <a:t>Glasia micuoooo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defRPr sz="2500"/>
            </a:pPr>
            <a:r>
              <a:t>+Para ello os pasamos el cuestionario.</a:t>
            </a:r>
            <a:br/>
            <a:br/>
            <a:r>
              <a:t>+De verdad muchas gracias por haberlo respondido ya que gracias a él hemos podido entenderos. </a:t>
            </a:r>
          </a:p>
          <a:p>
            <a:pPr>
              <a:defRPr sz="2500"/>
            </a:pPr>
          </a:p>
          <a:p>
            <a:pPr>
              <a:defRPr sz="2500"/>
            </a:pPr>
            <a:r>
              <a:t>+Prácticamente todos usáis chatGPT (87%), los que no lo usen por favor habladme al final y os lo instalo, vuestra va a cambiar os lo prometo “jajaja”.</a:t>
            </a:r>
          </a:p>
          <a:p>
            <a:pPr>
              <a:defRPr sz="2500"/>
            </a:pPr>
          </a:p>
          <a:p>
            <a:pPr>
              <a:defRPr sz="2500"/>
            </a:pPr>
            <a:r>
              <a:t>+Y ¿por qué a pesar de ya usar la herramienta seguimos teniendo barreras al usar la ía?</a:t>
            </a:r>
          </a:p>
          <a:p>
            <a:pPr>
              <a:defRPr sz="2500"/>
            </a:pPr>
          </a:p>
          <a:p>
            <a:pPr>
              <a:defRPr sz="2500"/>
            </a:pPr>
            <a:r>
              <a:t>+El principal problema reside en lo que vosotros 60% sentís, la forma con la que hablamos con ía lo cambia todo.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lvl1pPr>
              <a:defRPr sz="2500"/>
            </a:lvl1pPr>
          </a:lstStyle>
          <a:p>
            <a:pPr/>
            <a:r>
              <a:t>Es un hecho que la ia ya ha cambiado el mundo, todo tipo de creadores e investigadores ya la usan en su día a día para potenciar sus capacidades. Ya existe evidencia sólida de que los trabajadores que utilizan inteligencia artificial aumentan la productividad y la calidad de su trabajo.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2500"/>
            </a:pPr>
            <a:r>
              <a:t>+En concreto en el campo de la salud, ya hay estudios que avalan estos hechos.</a:t>
            </a:r>
            <a:br/>
            <a:r>
              <a:t>+Según los datos, es como si prácticamente trabajarais 2 en lugar de 1.</a:t>
            </a:r>
            <a:br/>
            <a:r>
              <a:t>+ La tabla muestra el impacto del tiempo de ejecución en distintas tareas, notas de evolución, informes de alta o resúmenes de historia clínica. Pero ojo esto son tareas de un bajo impacto.</a:t>
            </a:r>
            <a:br/>
            <a:r>
              <a:t>+¿Esto va a hacer el trabajo por nosotros? Respuesta es NO, pero vuestro campo influye directamente en la calidad de vida de las personas por lo que la supervisión final SIEMPRE va de vuestra parte.</a:t>
            </a:r>
          </a:p>
          <a:p>
            <a:pPr>
              <a:defRPr sz="2500"/>
            </a:pPr>
            <a: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defRPr sz="2500"/>
            </a:pPr>
            <a:r>
              <a:t>-Vamos a lo jugoso! ¿Qué tengo que hacer para que mi día a día mejore? Para que realmente veamos un resultado de calidad.</a:t>
            </a:r>
          </a:p>
          <a:p>
            <a:pPr>
              <a:defRPr sz="2500"/>
            </a:pPr>
            <a:r>
              <a:t>-  Tenéis que pensar que la ía es una persona que sabe todo lo que tú quieres que sepa.</a:t>
            </a:r>
          </a:p>
          <a:p>
            <a:pPr>
              <a:defRPr sz="2500"/>
            </a:pPr>
            <a:r>
              <a:t>Si le dices que sea un experto en estadística, de literatura o de otra especialidad, lo será.</a:t>
            </a:r>
          </a:p>
          <a:p>
            <a:pPr>
              <a:defRPr sz="2500"/>
            </a:pPr>
            <a:r>
              <a:t>Si además le dices que tiene 50 años de experiencia, la tendrá, el límite es nuestra imaginación.</a:t>
            </a:r>
          </a:p>
          <a:p>
            <a:pPr marL="250657" indent="-250657">
              <a:buSzPct val="100000"/>
              <a:buChar char="-"/>
              <a:defRPr sz="2500"/>
            </a:pPr>
            <a:r>
              <a:t>Es decir tiene la inteligencia de un alumno doctorado en cualquier ámbito.</a:t>
            </a:r>
            <a:br/>
            <a:r>
              <a:t>•  ¿Cómo se accede a estas capacidades? </a:t>
            </a:r>
          </a:p>
          <a:p>
            <a:pPr marL="250657" indent="-250657">
              <a:buSzPct val="100000"/>
              <a:buChar char="-"/>
              <a:defRPr sz="2500"/>
            </a:pPr>
            <a:r>
              <a:t>1.   Lo primero sería definir un contexto, en nuestro caso, por ejemplo el contexto profesional, soy un médico que trabaja en un hospital público de Sevilla, España, especialista en… </a:t>
            </a:r>
          </a:p>
          <a:p>
            <a:pPr marL="250657" indent="-250657">
              <a:buSzPct val="100000"/>
              <a:buChar char="-"/>
              <a:defRPr sz="2500"/>
            </a:pPr>
          </a:p>
          <a:p>
            <a:pPr marL="250657" indent="-250657">
              <a:buSzPct val="100000"/>
              <a:buChar char="-"/>
              <a:defRPr sz="2500"/>
            </a:pPr>
            <a:r>
              <a:t>2.   Lo siguiente será estructurar bien la petición, tenemos que guionizar bien la información que necesita que le demos. 1Rol (Actúa como un experto en cardiología. 2. Diagnostico, 3 pruebas, ( te adjunto las pruebas tal en estos formatos) 4. Red flags etc, de esta manera vamos paso a paso activando esos módulos de conocimiento que va a necesitar. </a:t>
            </a:r>
          </a:p>
          <a:p>
            <a:pPr marL="250657" indent="-250657">
              <a:buSzPct val="100000"/>
              <a:buChar char="-"/>
              <a:defRPr sz="2500"/>
            </a:pPr>
          </a:p>
          <a:p>
            <a:pPr marL="250657" indent="-250657">
              <a:buSzPct val="100000"/>
              <a:buChar char="-"/>
              <a:defRPr sz="2500"/>
            </a:pPr>
            <a:r>
              <a:t>3.   La tercera regla será indispensable, ¿Cómo lo quremos? Queremos un respuesta breve que vaya al grano? Queremos una tabla de datos? Una lista de sistemas a comprobar? Todo estos tipos de especificaciones tenemos que incluirlos para cerciorar del resultado esperado. </a:t>
            </a:r>
          </a:p>
          <a:p>
            <a:pPr marL="250657" indent="-250657">
              <a:buSzPct val="100000"/>
              <a:buChar char="-"/>
              <a:defRPr sz="2500"/>
            </a:pPr>
          </a:p>
          <a:p>
            <a:pPr marL="250657" indent="-250657">
              <a:buSzPct val="100000"/>
              <a:buChar char="-"/>
              <a:defRPr sz="2500"/>
            </a:pPr>
            <a:r>
              <a:t>4.   Y por último es muy interesante añadir restricciones, esto no es más que una manera de filtrar y definir aún más la hoja de ruta.</a:t>
            </a:r>
          </a:p>
          <a:p>
            <a:pPr>
              <a:defRPr sz="2500"/>
            </a:pPr>
          </a:p>
          <a:p>
            <a:pPr>
              <a:defRPr sz="2500"/>
            </a:pPr>
            <a:r>
              <a:t>- Este pro tip, más que un consejo es una recomendación personal, dar un breve contexto y decirle a la ia que te hagas las preguntas que necesite para hacer un prompt de calidad, es una manera realmente efectiva de lograr lo que queremos cuando nos enfrentemos a una tarea complicada. A mi personalmente me ha dado resultados increíbles.</a:t>
            </a:r>
            <a: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defRPr sz="2500"/>
            </a:pPr>
            <a:r>
              <a:t>- Ahora vamos a pasar a realizar una demostración para que veáis las diferencias entre un buen promp y un mal pormpt.</a:t>
            </a:r>
            <a:br/>
            <a:r>
              <a:t>+ Aquí vamos a presentaros un prompt un poco pobre</a:t>
            </a:r>
          </a:p>
          <a:p>
            <a:pPr>
              <a:defRPr sz="2500"/>
            </a:pPr>
            <a:r>
              <a:t>Vamos a usar un regalito que os hemos preparado para que os ayude a ir entendiendo mejor el formato adecuado para el prompt que necesitéis, https://www.ainure.com//talks/generador-prompts (nuestra herramienta de generación de prompts)</a:t>
            </a:r>
          </a:p>
          <a:p>
            <a:pPr>
              <a:defRPr sz="2500"/>
            </a:pPr>
            <a:r>
              <a:t>prompt pro</a:t>
            </a:r>
          </a:p>
          <a:p>
            <a:pPr>
              <a:defRPr sz="2500"/>
            </a:pPr>
            <a:r>
              <a:t>prompt de mierda preparado:</a:t>
            </a:r>
          </a:p>
          <a:p>
            <a:pPr>
              <a:defRPr sz="2500"/>
            </a:pPr>
            <a:r>
              <a:t> prompt de mierda rollo : Paciente con dolor torácico, dime qué tiene y qué hacer</a:t>
            </a:r>
          </a:p>
          <a:p>
            <a:pPr>
              <a:defRPr sz="2500"/>
            </a:pPr>
            <a:r>
              <a:t>doble pantalla y se ejecutan a la vez en gemini y se ve la clarísima diferencia</a:t>
            </a:r>
          </a:p>
          <a:p>
            <a:pPr>
              <a:defRPr sz="2500"/>
            </a:pPr>
          </a:p>
          <a:p>
            <a:pPr>
              <a:defRPr sz="2500"/>
            </a:pPr>
          </a:p>
          <a:p>
            <a:pPr>
              <a:defRPr sz="2500"/>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lvl1pPr>
              <a:defRPr sz="2500"/>
            </a:lvl1pPr>
          </a:lstStyle>
          <a:p>
            <a:pPr/>
            <a:r>
              <a:t>Gracias a esta nueva forma de pensar a la hora de hablar con la ía, existen herramientas como consensus a las que podemos sacarle mucho jugo y pasar de usar PubMed que nos da 24k resultados donde el 99% son irrelevantes a tener respuestas concretas. En concensus, es muy importante utilizar filtros, imaginaros que la ia despide un haz de luz en todos los sentidos, añadir filtros hace que la luz vaya hacia donde queremos ir (gestos de brazos acotando). Yo personalmente la he probado y me ha parecido fascinante, no me puedo hacer una idea de todo el juego que podréis sacarle vosotros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defRPr sz="2500"/>
            </a:pPr>
            <a:r>
              <a:t>Pasamos ahora a otra herramienta muy interesante que nos ofrece la mayoría de las ias que es el Deep Research, este poder le otorga a la ía la capacidad de navegar de forma autónoma y leer cientos de artículos, web, documentos, etc. Una vez que ha obtenido todo el conocimiento necesario generará un informe. ¿Qué tipo de informe va a generar? Recordar la regla 3 de generar un prompt como quiero mi resultado) esto nos permitirá recapitular todo esa gran información de la forma que deseemos. (especial énfasis en deseemos)</a:t>
            </a:r>
          </a:p>
          <a:p>
            <a:pPr>
              <a:defRPr sz="2500"/>
            </a:pPr>
            <a:r>
              <a:t>Flujo-&gt; de nuevo usamos la herramienta de ainure para genera un prompt y usamos la ia X para generar un deepresearch. Mostramos el resultado de otro deepreeserch hecho previamente con el mismo prompt). </a:t>
            </a:r>
            <a:br/>
            <a:br/>
            <a:r>
              <a:t>Si estás ese día un poco flojos utiliza el consejo del Pro-Tip! Ponle un poco en situación y dile que te haga preguntas con el finde generar un buen prompt para x fin. Salen resultados realmente buenos.</a:t>
            </a:r>
          </a:p>
          <a:p>
            <a:pPr>
              <a:defRPr sz="2500"/>
            </a:pPr>
          </a:p>
          <a:p>
            <a:pPr>
              <a:defRPr sz="2500"/>
            </a:pPr>
            <a:r>
              <a:t>Como véis el resultado es increíble y el potencial ilimitado, y todo esto generado con una herramienta gratuita.</a:t>
            </a:r>
          </a:p>
          <a:p>
            <a:pPr>
              <a:defRPr sz="2500"/>
            </a:pPr>
          </a:p>
          <a:p>
            <a:pPr>
              <a:defRPr sz="2500"/>
            </a:pPr>
            <a:r>
              <a:t>-&gt;frase de unión entre diapositivas--&gt;&gt;&gt; “Todo esto es muy bonito siempre y cuando tengamos en cuenta lo siguiente: (se pasa a la siguiente diapositiva)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defRPr sz="2500"/>
            </a:pPr>
            <a:r>
              <a:t>Si es gratis, es porque tú eres el producto. Estas empresas viven de los datos que los usuarios aportan a sus chats, todo información que reveles será conserva y tratada. Por lo que nunca subáis datos reales! Nada de nombres, historiales clínicos ni nada que identifique a un paciente. Esto no es opcional, estamos hablando de sanciones muy graves. Un truco es decirle a la ia como es vuestra tabla de datos, columnas, estructura, objetivos y la ia puede generar datos sintéticos con los que trabajar sin riesgo, o simplemente os los inventáis “jajaja”</a:t>
            </a:r>
          </a:p>
          <a:p>
            <a:pPr>
              <a:defRPr sz="2500"/>
            </a:pPr>
            <a:r>
              <a:t>Otro deber que debemos saber es que la ía es muy buena pero no perfecta, y puede cometer errores. Para ello en trabajos importantes, alguien con criterio, ósea vosotros, tendréis que revisar. La ia asiste pero no firma.</a:t>
            </a:r>
          </a:p>
          <a:p>
            <a:pPr>
              <a:defRPr sz="2500"/>
            </a:pPr>
            <a:r>
              <a:t>Y tercero y más imporante! La responsabilidad es vuestra! Aunque uséis la ia la decisión final sigue siendo del profesional. Usad la ia como una herramienta potente, pero los pilotos seguís siendo vosotros.</a:t>
            </a:r>
          </a:p>
          <a:p>
            <a:pPr>
              <a:defRPr sz="2500"/>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spTree>
      <p:nvGrpSpPr>
        <p:cNvPr id="1" name=""/>
        <p:cNvGrpSpPr/>
        <p:nvPr/>
      </p:nvGrpSpPr>
      <p:grpSpPr>
        <a:xfrm>
          <a:off x="0" y="0"/>
          <a:ext cx="0" cy="0"/>
          <a:chOff x="0" y="0"/>
          <a:chExt cx="0" cy="0"/>
        </a:xfrm>
      </p:grpSpPr>
      <p:sp>
        <p:nvSpPr>
          <p:cNvPr id="7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spTree>
      <p:nvGrpSpPr>
        <p:cNvPr id="1" name=""/>
        <p:cNvGrpSpPr/>
        <p:nvPr/>
      </p:nvGrpSpPr>
      <p:grpSpPr>
        <a:xfrm>
          <a:off x="0" y="0"/>
          <a:ext cx="0" cy="0"/>
          <a:chOff x="0" y="0"/>
          <a:chExt cx="0" cy="0"/>
        </a:xfrm>
      </p:grpSpPr>
      <p:sp>
        <p:nvSpPr>
          <p:cNvPr id="8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1 master">
    <p:spTree>
      <p:nvGrpSpPr>
        <p:cNvPr id="1" name=""/>
        <p:cNvGrpSpPr/>
        <p:nvPr/>
      </p:nvGrpSpPr>
      <p:grpSpPr>
        <a:xfrm>
          <a:off x="0" y="0"/>
          <a:ext cx="0" cy="0"/>
          <a:chOff x="0" y="0"/>
          <a:chExt cx="0" cy="0"/>
        </a:xfrm>
      </p:grpSpPr>
      <p:sp>
        <p:nvSpPr>
          <p:cNvPr id="8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2 master">
    <p:spTree>
      <p:nvGrpSpPr>
        <p:cNvPr id="1" name=""/>
        <p:cNvGrpSpPr/>
        <p:nvPr/>
      </p:nvGrpSpPr>
      <p:grpSpPr>
        <a:xfrm>
          <a:off x="0" y="0"/>
          <a:ext cx="0" cy="0"/>
          <a:chOff x="0" y="0"/>
          <a:chExt cx="0" cy="0"/>
        </a:xfrm>
      </p:grpSpPr>
      <p:sp>
        <p:nvSpPr>
          <p:cNvPr id="9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spTree>
      <p:nvGrpSpPr>
        <p:cNvPr id="1" name=""/>
        <p:cNvGrpSpPr/>
        <p:nvPr/>
      </p:nvGrpSpPr>
      <p:grpSpPr>
        <a:xfrm>
          <a:off x="0" y="0"/>
          <a:ext cx="0" cy="0"/>
          <a:chOff x="0" y="0"/>
          <a:chExt cx="0" cy="0"/>
        </a:xfrm>
      </p:grpSpPr>
      <p:sp>
        <p:nvSpPr>
          <p:cNvPr id="1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spTree>
      <p:nvGrpSpPr>
        <p:cNvPr id="1" name=""/>
        <p:cNvGrpSpPr/>
        <p:nvPr/>
      </p:nvGrpSpPr>
      <p:grpSpPr>
        <a:xfrm>
          <a:off x="0" y="0"/>
          <a:ext cx="0" cy="0"/>
          <a:chOff x="0" y="0"/>
          <a:chExt cx="0" cy="0"/>
        </a:xfrm>
      </p:grpSpPr>
      <p:sp>
        <p:nvSpPr>
          <p:cNvPr id="2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spTree>
      <p:nvGrpSpPr>
        <p:cNvPr id="1" name=""/>
        <p:cNvGrpSpPr/>
        <p:nvPr/>
      </p:nvGrpSpPr>
      <p:grpSpPr>
        <a:xfrm>
          <a:off x="0" y="0"/>
          <a:ext cx="0" cy="0"/>
          <a:chOff x="0" y="0"/>
          <a:chExt cx="0" cy="0"/>
        </a:xfrm>
      </p:grpSpPr>
      <p:sp>
        <p:nvSpPr>
          <p:cNvPr id="3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spTree>
      <p:nvGrpSpPr>
        <p:cNvPr id="1" name=""/>
        <p:cNvGrpSpPr/>
        <p:nvPr/>
      </p:nvGrpSpPr>
      <p:grpSpPr>
        <a:xfrm>
          <a:off x="0" y="0"/>
          <a:ext cx="0" cy="0"/>
          <a:chOff x="0" y="0"/>
          <a:chExt cx="0" cy="0"/>
        </a:xfrm>
      </p:grpSpPr>
      <p:sp>
        <p:nvSpPr>
          <p:cNvPr id="3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spTree>
      <p:nvGrpSpPr>
        <p:cNvPr id="1" name=""/>
        <p:cNvGrpSpPr/>
        <p:nvPr/>
      </p:nvGrpSpPr>
      <p:grpSpPr>
        <a:xfrm>
          <a:off x="0" y="0"/>
          <a:ext cx="0" cy="0"/>
          <a:chOff x="0" y="0"/>
          <a:chExt cx="0" cy="0"/>
        </a:xfrm>
      </p:grpSpPr>
      <p:sp>
        <p:nvSpPr>
          <p:cNvPr id="4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spTree>
      <p:nvGrpSpPr>
        <p:cNvPr id="1" name=""/>
        <p:cNvGrpSpPr/>
        <p:nvPr/>
      </p:nvGrpSpPr>
      <p:grpSpPr>
        <a:xfrm>
          <a:off x="0" y="0"/>
          <a:ext cx="0" cy="0"/>
          <a:chOff x="0" y="0"/>
          <a:chExt cx="0" cy="0"/>
        </a:xfrm>
      </p:grpSpPr>
      <p:sp>
        <p:nvSpPr>
          <p:cNvPr id="5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spTree>
      <p:nvGrpSpPr>
        <p:cNvPr id="1" name=""/>
        <p:cNvGrpSpPr/>
        <p:nvPr/>
      </p:nvGrpSpPr>
      <p:grpSpPr>
        <a:xfrm>
          <a:off x="0" y="0"/>
          <a:ext cx="0" cy="0"/>
          <a:chOff x="0" y="0"/>
          <a:chExt cx="0" cy="0"/>
        </a:xfrm>
      </p:grpSpPr>
      <p:sp>
        <p:nvSpPr>
          <p:cNvPr id="6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spTree>
      <p:nvGrpSpPr>
        <p:cNvPr id="1" name=""/>
        <p:cNvGrpSpPr/>
        <p:nvPr/>
      </p:nvGrpSpPr>
      <p:grpSpPr>
        <a:xfrm>
          <a:off x="0" y="0"/>
          <a:ext cx="0" cy="0"/>
          <a:chOff x="0" y="0"/>
          <a:chExt cx="0" cy="0"/>
        </a:xfrm>
      </p:grpSpPr>
      <p:sp>
        <p:nvSpPr>
          <p:cNvPr id="6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ACF9A"/>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Texto del título</a:t>
            </a:r>
          </a:p>
        </p:txBody>
      </p:sp>
      <p:sp>
        <p:nvSpPr>
          <p:cNvPr id="3" name="Nivel de texto 1…"/>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Helvetica"/>
        </a:defRPr>
      </a:lvl9pPr>
    </p:titleStyle>
    <p:bodyStyle>
      <a:lvl1pPr marL="342900" marR="0" indent="-34290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1pPr>
      <a:lvl2pPr marL="783771" marR="0" indent="-326571"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2pPr>
      <a:lvl3pPr marL="1219200" marR="0" indent="-30480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3pPr>
      <a:lvl4pPr marL="1737360" marR="0" indent="-36576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4pPr>
      <a:lvl5pPr marL="2194560" marR="0" indent="-36576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5pPr>
      <a:lvl6pPr marL="2651760" marR="0" indent="-36576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6pPr>
      <a:lvl7pPr marL="3108960" marR="0" indent="-365760"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7pPr>
      <a:lvl8pPr marL="3566159" marR="0" indent="-365759"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8pPr>
      <a:lvl9pPr marL="4023359" marR="0" indent="-365759" algn="l" defTabSz="914400" rtl="0" latinLnBrk="0">
        <a:lnSpc>
          <a:spcPct val="100000"/>
        </a:lnSpc>
        <a:spcBef>
          <a:spcPts val="700"/>
        </a:spcBef>
        <a:spcAft>
          <a:spcPts val="0"/>
        </a:spcAft>
        <a:buClrTx/>
        <a:buSzPct val="100000"/>
        <a:buFont typeface="Helvetica"/>
        <a:buChar char="•"/>
        <a:tabLst/>
        <a:defRPr b="0" baseline="0" cap="none" i="0" spc="0" strike="noStrike" sz="3200" u="none">
          <a:solidFill>
            <a:srgbClr val="000000"/>
          </a:solidFill>
          <a:uFillTx/>
          <a:latin typeface="+mn-lt"/>
          <a:ea typeface="+mn-ea"/>
          <a:cs typeface="+mn-cs"/>
          <a:sym typeface="Helvetic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jpeg"/><Relationship Id="rId5"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 name="Image 0" descr="Image 0"/>
          <p:cNvPicPr>
            <a:picLocks noChangeAspect="1"/>
          </p:cNvPicPr>
          <p:nvPr/>
        </p:nvPicPr>
        <p:blipFill>
          <a:blip r:embed="rId3">
            <a:extLst/>
          </a:blip>
          <a:stretch>
            <a:fillRect/>
          </a:stretch>
        </p:blipFill>
        <p:spPr>
          <a:xfrm>
            <a:off x="0" y="0"/>
            <a:ext cx="5760721" cy="8229600"/>
          </a:xfrm>
          <a:prstGeom prst="rect">
            <a:avLst/>
          </a:prstGeom>
          <a:ln w="12700">
            <a:miter lim="400000"/>
          </a:ln>
        </p:spPr>
      </p:pic>
      <p:sp>
        <p:nvSpPr>
          <p:cNvPr id="105" name="Shape 0"/>
          <p:cNvSpPr/>
          <p:nvPr/>
        </p:nvSpPr>
        <p:spPr>
          <a:xfrm>
            <a:off x="6280189" y="2614492"/>
            <a:ext cx="4977171" cy="426245"/>
          </a:xfrm>
          <a:prstGeom prst="roundRect">
            <a:avLst>
              <a:gd name="adj" fmla="val 50000"/>
            </a:avLst>
          </a:prstGeom>
          <a:ln w="7620">
            <a:solidFill>
              <a:srgbClr val="626C3B"/>
            </a:solidFill>
          </a:ln>
        </p:spPr>
        <p:txBody>
          <a:bodyPr lIns="45719" rIns="45719"/>
          <a:lstStyle/>
          <a:p>
            <a:pPr/>
          </a:p>
        </p:txBody>
      </p:sp>
      <p:sp>
        <p:nvSpPr>
          <p:cNvPr id="106" name="Text 1"/>
          <p:cNvSpPr txBox="1"/>
          <p:nvPr/>
        </p:nvSpPr>
        <p:spPr>
          <a:xfrm>
            <a:off x="6416278" y="2682477"/>
            <a:ext cx="4584018"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sz="1400">
                <a:solidFill>
                  <a:srgbClr val="626C3B"/>
                </a:solidFill>
              </a:defRPr>
            </a:pPr>
            <a:r>
              <a:t>HOSPITAL</a:t>
            </a:r>
            <a:r>
              <a:rPr>
                <a:solidFill>
                  <a:srgbClr val="403011"/>
                </a:solidFill>
              </a:rPr>
              <a:t> </a:t>
            </a:r>
            <a:r>
              <a:t>UNIVERSITARIO VIRGEN MACARENA · ORL</a:t>
            </a:r>
          </a:p>
        </p:txBody>
      </p:sp>
      <p:sp>
        <p:nvSpPr>
          <p:cNvPr id="107" name="Text 2"/>
          <p:cNvSpPr txBox="1"/>
          <p:nvPr/>
        </p:nvSpPr>
        <p:spPr>
          <a:xfrm>
            <a:off x="6280189" y="3131462"/>
            <a:ext cx="7556422" cy="6873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5500"/>
              </a:lnSpc>
              <a:defRPr sz="4400">
                <a:solidFill>
                  <a:srgbClr val="403011"/>
                </a:solidFill>
              </a:defRPr>
            </a:pPr>
            <a:r>
              <a:t>IA – </a:t>
            </a:r>
            <a:r>
              <a:t>De la Teoría a la Consulta</a:t>
            </a:r>
          </a:p>
        </p:txBody>
      </p:sp>
      <p:sp>
        <p:nvSpPr>
          <p:cNvPr id="108" name="Text 3"/>
          <p:cNvSpPr txBox="1"/>
          <p:nvPr/>
        </p:nvSpPr>
        <p:spPr>
          <a:xfrm>
            <a:off x="6280189" y="4889182"/>
            <a:ext cx="7556422"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03011"/>
                </a:solidFill>
              </a:defRPr>
            </a:lvl1pPr>
          </a:lstStyle>
          <a:p>
            <a:pPr/>
            <a:r>
              <a:t>Optimiza el tiempo. Amplifica tu capacidad clínica.</a:t>
            </a:r>
          </a:p>
        </p:txBody>
      </p:sp>
      <p:pic>
        <p:nvPicPr>
          <p:cNvPr id="109" name="Picture 10" descr="Picture 10"/>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3"/>
          <p:cNvSpPr/>
          <p:nvPr/>
        </p:nvSpPr>
        <p:spPr>
          <a:xfrm>
            <a:off x="6121081" y="4114800"/>
            <a:ext cx="7556421" cy="1126252"/>
          </a:xfrm>
          <a:prstGeom prst="roundRect">
            <a:avLst>
              <a:gd name="adj" fmla="val 6353"/>
            </a:avLst>
          </a:prstGeom>
          <a:solidFill>
            <a:srgbClr val="F6EBD4"/>
          </a:solidFill>
          <a:ln w="12700">
            <a:miter lim="400000"/>
          </a:ln>
        </p:spPr>
        <p:txBody>
          <a:bodyPr lIns="45719" rIns="45719"/>
          <a:lstStyle/>
          <a:p>
            <a:pPr/>
          </a:p>
        </p:txBody>
      </p:sp>
      <p:pic>
        <p:nvPicPr>
          <p:cNvPr id="276" name="Image 0" descr="Image 0"/>
          <p:cNvPicPr>
            <a:picLocks noChangeAspect="1"/>
          </p:cNvPicPr>
          <p:nvPr/>
        </p:nvPicPr>
        <p:blipFill>
          <a:blip r:embed="rId3">
            <a:extLst/>
          </a:blip>
          <a:stretch>
            <a:fillRect/>
          </a:stretch>
        </p:blipFill>
        <p:spPr>
          <a:xfrm flipH="1">
            <a:off x="0" y="0"/>
            <a:ext cx="5760721" cy="8229600"/>
          </a:xfrm>
          <a:prstGeom prst="rect">
            <a:avLst/>
          </a:prstGeom>
          <a:ln w="12700">
            <a:miter lim="400000"/>
          </a:ln>
        </p:spPr>
      </p:pic>
      <p:sp>
        <p:nvSpPr>
          <p:cNvPr id="277" name="Shape 0"/>
          <p:cNvSpPr/>
          <p:nvPr/>
        </p:nvSpPr>
        <p:spPr>
          <a:xfrm>
            <a:off x="6144298" y="1935003"/>
            <a:ext cx="1993108" cy="441485"/>
          </a:xfrm>
          <a:prstGeom prst="roundRect">
            <a:avLst>
              <a:gd name="adj" fmla="val 50000"/>
            </a:avLst>
          </a:prstGeom>
          <a:ln w="7620">
            <a:solidFill>
              <a:srgbClr val="626C3B"/>
            </a:solidFill>
          </a:ln>
        </p:spPr>
        <p:txBody>
          <a:bodyPr lIns="45719" rIns="45719"/>
          <a:lstStyle/>
          <a:p>
            <a:pPr/>
          </a:p>
        </p:txBody>
      </p:sp>
      <p:sp>
        <p:nvSpPr>
          <p:cNvPr id="278" name="Text 1"/>
          <p:cNvSpPr txBox="1"/>
          <p:nvPr/>
        </p:nvSpPr>
        <p:spPr>
          <a:xfrm>
            <a:off x="6288006" y="2010608"/>
            <a:ext cx="1731927"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626C3B"/>
                </a:solidFill>
              </a:defRPr>
            </a:lvl1pPr>
          </a:lstStyle>
          <a:p>
            <a:pPr/>
            <a:r>
              <a:t>BLOQUE 4 · DEMO 1</a:t>
            </a:r>
          </a:p>
        </p:txBody>
      </p:sp>
      <p:sp>
        <p:nvSpPr>
          <p:cNvPr id="279" name="Text 2"/>
          <p:cNvSpPr txBox="1"/>
          <p:nvPr/>
        </p:nvSpPr>
        <p:spPr>
          <a:xfrm>
            <a:off x="6144298" y="2467212"/>
            <a:ext cx="7556422" cy="1385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403011"/>
                </a:solidFill>
              </a:defRPr>
            </a:lvl1pPr>
          </a:lstStyle>
          <a:p>
            <a:pPr/>
            <a:r>
              <a:t>Análisis de Datos: De Semanas a 5 Minutos</a:t>
            </a:r>
          </a:p>
        </p:txBody>
      </p:sp>
      <p:sp>
        <p:nvSpPr>
          <p:cNvPr id="280" name="Text 3"/>
          <p:cNvSpPr txBox="1"/>
          <p:nvPr/>
        </p:nvSpPr>
        <p:spPr>
          <a:xfrm>
            <a:off x="6212225" y="4136338"/>
            <a:ext cx="7556422"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solidFill>
                  <a:srgbClr val="403011"/>
                </a:solidFill>
              </a:defRPr>
            </a:pPr>
            <a:r>
              <a:t>La IA nos permite acceder a inteligencia de primer nivel — lo que en SPSS llevaría varios días, un uso correcto de la IA devuelve resultados en </a:t>
            </a:r>
            <a:br/>
            <a:r>
              <a:rPr b="1"/>
              <a:t>menos de 20 minutos</a:t>
            </a:r>
            <a:r>
              <a:t>.</a:t>
            </a:r>
          </a:p>
        </p:txBody>
      </p:sp>
      <p:pic>
        <p:nvPicPr>
          <p:cNvPr id="281" name="Picture 12" descr="Picture 12"/>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0"/>
          <p:cNvSpPr/>
          <p:nvPr/>
        </p:nvSpPr>
        <p:spPr>
          <a:xfrm>
            <a:off x="727234" y="753666"/>
            <a:ext cx="3107294" cy="394455"/>
          </a:xfrm>
          <a:prstGeom prst="roundRect">
            <a:avLst>
              <a:gd name="adj" fmla="val 50000"/>
            </a:avLst>
          </a:prstGeom>
          <a:ln w="7620">
            <a:solidFill>
              <a:srgbClr val="626C3B"/>
            </a:solidFill>
          </a:ln>
        </p:spPr>
        <p:txBody>
          <a:bodyPr lIns="45719" rIns="45719"/>
          <a:lstStyle/>
          <a:p>
            <a:pPr/>
          </a:p>
        </p:txBody>
      </p:sp>
      <p:sp>
        <p:nvSpPr>
          <p:cNvPr id="286" name="Text 1"/>
          <p:cNvSpPr txBox="1"/>
          <p:nvPr/>
        </p:nvSpPr>
        <p:spPr>
          <a:xfrm>
            <a:off x="859511" y="823554"/>
            <a:ext cx="2850761" cy="2411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300">
                <a:solidFill>
                  <a:srgbClr val="626C3B"/>
                </a:solidFill>
              </a:defRPr>
            </a:lvl1pPr>
          </a:lstStyle>
          <a:p>
            <a:pPr/>
            <a:r>
              <a:t>BLOQUE 6 · KIT DE HERRAMIENTAS</a:t>
            </a:r>
          </a:p>
        </p:txBody>
      </p:sp>
      <p:sp>
        <p:nvSpPr>
          <p:cNvPr id="287" name="Text 2"/>
          <p:cNvSpPr txBox="1"/>
          <p:nvPr/>
        </p:nvSpPr>
        <p:spPr>
          <a:xfrm>
            <a:off x="727233" y="1224200"/>
            <a:ext cx="7308752" cy="6349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100"/>
              </a:lnSpc>
              <a:defRPr sz="4000">
                <a:solidFill>
                  <a:srgbClr val="403011"/>
                </a:solidFill>
              </a:defRPr>
            </a:lvl1pPr>
          </a:lstStyle>
          <a:p>
            <a:pPr/>
            <a:r>
              <a:t>Vuestro Arsenal IA para Mañana</a:t>
            </a:r>
          </a:p>
        </p:txBody>
      </p:sp>
      <p:sp>
        <p:nvSpPr>
          <p:cNvPr id="288" name="Shape 32"/>
          <p:cNvSpPr/>
          <p:nvPr/>
        </p:nvSpPr>
        <p:spPr>
          <a:xfrm>
            <a:off x="657610" y="5564475"/>
            <a:ext cx="13175934" cy="1153955"/>
          </a:xfrm>
          <a:prstGeom prst="roundRect">
            <a:avLst>
              <a:gd name="adj" fmla="val 27009"/>
            </a:avLst>
          </a:prstGeom>
          <a:solidFill>
            <a:srgbClr val="DFE4CE"/>
          </a:solidFill>
          <a:ln w="12700">
            <a:miter lim="400000"/>
          </a:ln>
        </p:spPr>
        <p:txBody>
          <a:bodyPr lIns="45719" rIns="45719"/>
          <a:lstStyle/>
          <a:p>
            <a:pPr/>
          </a:p>
        </p:txBody>
      </p:sp>
      <p:pic>
        <p:nvPicPr>
          <p:cNvPr id="289" name="Image 0" descr="Image 0"/>
          <p:cNvPicPr>
            <a:picLocks noChangeAspect="1"/>
          </p:cNvPicPr>
          <p:nvPr/>
        </p:nvPicPr>
        <p:blipFill>
          <a:blip r:embed="rId2">
            <a:extLst/>
          </a:blip>
          <a:stretch>
            <a:fillRect/>
          </a:stretch>
        </p:blipFill>
        <p:spPr>
          <a:xfrm>
            <a:off x="865374" y="5863323"/>
            <a:ext cx="259676" cy="207765"/>
          </a:xfrm>
          <a:prstGeom prst="rect">
            <a:avLst/>
          </a:prstGeom>
          <a:ln w="12700">
            <a:miter lim="400000"/>
          </a:ln>
        </p:spPr>
      </p:pic>
      <p:sp>
        <p:nvSpPr>
          <p:cNvPr id="290" name="Text 33"/>
          <p:cNvSpPr txBox="1"/>
          <p:nvPr/>
        </p:nvSpPr>
        <p:spPr>
          <a:xfrm>
            <a:off x="1332812" y="5806649"/>
            <a:ext cx="12292967" cy="618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500"/>
              </a:lnSpc>
              <a:defRPr sz="1600"/>
            </a:pPr>
            <a:r>
              <a:t>🎯 </a:t>
            </a:r>
            <a:r>
              <a:rPr b="1"/>
              <a:t>Recordad:</a:t>
            </a:r>
            <a:r>
              <a:t> Escaneá el QR para acceder a todos los prompts de hoy, los recursos y los enlaces a las herramientas. Lo tenéis todo listo para usar mañana mismo.</a:t>
            </a:r>
          </a:p>
        </p:txBody>
      </p:sp>
      <p:pic>
        <p:nvPicPr>
          <p:cNvPr id="291" name="Picture 37" descr="Picture 37"/>
          <p:cNvPicPr>
            <a:picLocks noChangeAspect="1"/>
          </p:cNvPicPr>
          <p:nvPr/>
        </p:nvPicPr>
        <p:blipFill>
          <a:blip r:embed="rId3">
            <a:extLst/>
          </a:blip>
          <a:stretch>
            <a:fillRect/>
          </a:stretch>
        </p:blipFill>
        <p:spPr>
          <a:xfrm>
            <a:off x="12917300" y="6749335"/>
            <a:ext cx="1439584" cy="1373509"/>
          </a:xfrm>
          <a:prstGeom prst="rect">
            <a:avLst/>
          </a:prstGeom>
          <a:ln w="12700">
            <a:miter lim="400000"/>
          </a:ln>
        </p:spPr>
      </p:pic>
      <p:graphicFrame>
        <p:nvGraphicFramePr>
          <p:cNvPr id="292" name="Table 38"/>
          <p:cNvGraphicFramePr/>
          <p:nvPr/>
        </p:nvGraphicFramePr>
        <p:xfrm>
          <a:off x="727234" y="2115622"/>
          <a:ext cx="12968167" cy="229592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071665"/>
                <a:gridCol w="9399290"/>
                <a:gridCol w="1497212"/>
              </a:tblGrid>
              <a:tr h="404248">
                <a:tc>
                  <a:txBody>
                    <a:bodyPr/>
                    <a:lstStyle/>
                    <a:p>
                      <a:pPr algn="l">
                        <a:defRPr b="0" sz="1800">
                          <a:solidFill>
                            <a:srgbClr val="000000"/>
                          </a:solidFill>
                        </a:defRPr>
                      </a:pPr>
                      <a:r>
                        <a:rPr b="1" sz="2000">
                          <a:solidFill>
                            <a:srgbClr val="FFFFFF"/>
                          </a:solidFill>
                        </a:rPr>
                        <a:t>Herramienta</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626C3B"/>
                    </a:solidFill>
                  </a:tcPr>
                </a:tc>
                <a:tc>
                  <a:txBody>
                    <a:bodyPr/>
                    <a:lstStyle/>
                    <a:p>
                      <a:pPr algn="l">
                        <a:defRPr b="0" sz="1800">
                          <a:solidFill>
                            <a:srgbClr val="000000"/>
                          </a:solidFill>
                        </a:defRPr>
                      </a:pPr>
                      <a:r>
                        <a:rPr b="1" sz="2000">
                          <a:solidFill>
                            <a:srgbClr val="FFFFFF"/>
                          </a:solidFill>
                        </a:rPr>
                        <a:t>Para qué usarla</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626C3B"/>
                    </a:solidFill>
                  </a:tcPr>
                </a:tc>
                <a:tc>
                  <a:txBody>
                    <a:bodyPr/>
                    <a:lstStyle/>
                    <a:p>
                      <a:pPr algn="l">
                        <a:defRPr b="0" sz="1800">
                          <a:solidFill>
                            <a:srgbClr val="000000"/>
                          </a:solidFill>
                        </a:defRPr>
                      </a:pPr>
                      <a:r>
                        <a:rPr b="1" sz="2000">
                          <a:solidFill>
                            <a:srgbClr val="FFFFFF"/>
                          </a:solidFill>
                        </a:rPr>
                        <a:t>¿Gratuita?</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626C3B"/>
                    </a:solidFill>
                  </a:tcPr>
                </a:tc>
              </a:tr>
              <a:tr h="378335">
                <a:tc>
                  <a:txBody>
                    <a:bodyPr/>
                    <a:lstStyle/>
                    <a:p>
                      <a:pPr algn="l">
                        <a:defRPr sz="1800"/>
                      </a:pPr>
                      <a:r>
                        <a:rPr b="1">
                          <a:solidFill>
                            <a:srgbClr val="403011"/>
                          </a:solidFill>
                        </a:rPr>
                        <a:t>ChatGPT/Gemini</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Prompting general, borradores, brainstorming, Investigación profunda, modo agente, uso de gpts…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Freemium</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r>
              <a:tr h="378335">
                <a:tc>
                  <a:txBody>
                    <a:bodyPr/>
                    <a:lstStyle/>
                    <a:p>
                      <a:pPr algn="l">
                        <a:defRPr sz="1800"/>
                      </a:pPr>
                      <a:r>
                        <a:rPr b="1">
                          <a:solidFill>
                            <a:srgbClr val="403011"/>
                          </a:solidFill>
                        </a:rPr>
                        <a:t>Claude</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Documentos largos, análisis, artifacts, generar código, programar…</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Freemium</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r>
              <a:tr h="378335">
                <a:tc>
                  <a:txBody>
                    <a:bodyPr/>
                    <a:lstStyle/>
                    <a:p>
                      <a:pPr algn="l">
                        <a:defRPr sz="1800"/>
                      </a:pPr>
                      <a:r>
                        <a:rPr b="1">
                          <a:solidFill>
                            <a:srgbClr val="403011"/>
                          </a:solidFill>
                        </a:rPr>
                        <a:t>Consensus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Búsqueda de papers con citas y DOI reales…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Freemium</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r>
              <a:tr h="50800">
                <a:tc>
                  <a:txBody>
                    <a:bodyPr/>
                    <a:lstStyle/>
                    <a:p>
                      <a:pPr algn="l">
                        <a:defRPr sz="1800"/>
                      </a:pPr>
                      <a:r>
                        <a:rPr b="1">
                          <a:solidFill>
                            <a:srgbClr val="403011"/>
                          </a:solidFill>
                        </a:rPr>
                        <a:t>NotebookLM</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Analizar múltiples fuentes, generar resúmenes, resumenes de audio, presentaciones…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Gratis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r>
              <a:tr h="378335">
                <a:tc>
                  <a:txBody>
                    <a:bodyPr/>
                    <a:lstStyle/>
                    <a:p>
                      <a:pPr algn="l">
                        <a:defRPr sz="1800"/>
                      </a:pPr>
                      <a:r>
                        <a:rPr b="1">
                          <a:solidFill>
                            <a:srgbClr val="403011"/>
                          </a:solidFill>
                        </a:rPr>
                        <a:t>Google AI Studio</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Prompting general, experimentar con Gemini, adjuntar PDFs, videos, audios, construer aplicaciones y visualizaciones…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c>
                  <a:txBody>
                    <a:bodyPr/>
                    <a:lstStyle/>
                    <a:p>
                      <a:pPr algn="l">
                        <a:defRPr sz="1800"/>
                      </a:pPr>
                      <a:r>
                        <a:rPr>
                          <a:solidFill>
                            <a:srgbClr val="403011"/>
                          </a:solidFill>
                        </a:rPr>
                        <a:t>Gratis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solidFill>
                      <a:srgbClr val="96A45B">
                        <a:alpha val="40000"/>
                      </a:srgbClr>
                    </a:solidFill>
                  </a:tcPr>
                </a:tc>
              </a:tr>
              <a:tr h="378335">
                <a:tc>
                  <a:txBody>
                    <a:bodyPr/>
                    <a:lstStyle/>
                    <a:p>
                      <a:pPr algn="l">
                        <a:defRPr sz="1800"/>
                      </a:pPr>
                      <a:r>
                        <a:rPr b="1">
                          <a:solidFill>
                            <a:srgbClr val="403011"/>
                          </a:solidFill>
                        </a:rPr>
                        <a:t>Gamma</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Crear presentaciones en minutos.</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c>
                  <a:txBody>
                    <a:bodyPr/>
                    <a:lstStyle/>
                    <a:p>
                      <a:pPr algn="l">
                        <a:defRPr sz="1800"/>
                      </a:pPr>
                      <a:r>
                        <a:rPr>
                          <a:solidFill>
                            <a:srgbClr val="403011"/>
                          </a:solidFill>
                        </a:rPr>
                        <a:t>Freemium</a:t>
                      </a:r>
                    </a:p>
                  </a:txBody>
                  <a:tcPr marL="45720" marR="45720" marT="45720" marB="45720" anchor="t" anchorCtr="0" horzOverflow="overflow">
                    <a:lnL w="12700">
                      <a:solidFill>
                        <a:srgbClr val="454C2A"/>
                      </a:solidFill>
                    </a:lnL>
                    <a:lnR w="12700">
                      <a:solidFill>
                        <a:srgbClr val="454C2A"/>
                      </a:solidFill>
                    </a:lnR>
                    <a:lnT w="12700">
                      <a:solidFill>
                        <a:srgbClr val="454C2A"/>
                      </a:solidFill>
                    </a:lnT>
                    <a:lnB w="12700">
                      <a:solidFill>
                        <a:srgbClr val="454C2A"/>
                      </a:solidFill>
                    </a:lnB>
                    <a:noFill/>
                  </a:tcPr>
                </a:tc>
              </a:tr>
            </a:tbl>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n 6" descr="Imagen 6"/>
          <p:cNvPicPr>
            <a:picLocks noChangeAspect="1"/>
          </p:cNvPicPr>
          <p:nvPr/>
        </p:nvPicPr>
        <p:blipFill>
          <a:blip r:embed="rId3">
            <a:extLst/>
          </a:blip>
          <a:stretch>
            <a:fillRect/>
          </a:stretch>
        </p:blipFill>
        <p:spPr>
          <a:xfrm>
            <a:off x="-5715" y="-287588"/>
            <a:ext cx="14636115" cy="9757411"/>
          </a:xfrm>
          <a:prstGeom prst="rect">
            <a:avLst/>
          </a:prstGeom>
          <a:ln w="12700">
            <a:miter lim="400000"/>
          </a:ln>
        </p:spPr>
      </p:pic>
      <p:pic>
        <p:nvPicPr>
          <p:cNvPr id="295" name="Imagen 4" descr="Imagen 4"/>
          <p:cNvPicPr>
            <a:picLocks noChangeAspect="1"/>
          </p:cNvPicPr>
          <p:nvPr/>
        </p:nvPicPr>
        <p:blipFill>
          <a:blip r:embed="rId4">
            <a:extLst/>
          </a:blip>
          <a:stretch>
            <a:fillRect/>
          </a:stretch>
        </p:blipFill>
        <p:spPr>
          <a:xfrm>
            <a:off x="5647690" y="2873693"/>
            <a:ext cx="2766060" cy="2766060"/>
          </a:xfrm>
          <a:prstGeom prst="rect">
            <a:avLst/>
          </a:prstGeom>
          <a:ln w="12700">
            <a:miter lim="400000"/>
          </a:ln>
        </p:spPr>
      </p:pic>
      <p:sp>
        <p:nvSpPr>
          <p:cNvPr id="296" name="CuadroTexto 10"/>
          <p:cNvSpPr/>
          <p:nvPr/>
        </p:nvSpPr>
        <p:spPr>
          <a:xfrm>
            <a:off x="8770619" y="744219"/>
            <a:ext cx="482601" cy="246222"/>
          </a:xfrm>
          <a:prstGeom prst="rect">
            <a:avLst/>
          </a:prstGeom>
          <a:solidFill>
            <a:srgbClr val="DEBA74"/>
          </a:solidFill>
          <a:ln w="12700">
            <a:miter lim="400000"/>
          </a:ln>
        </p:spPr>
        <p:txBody>
          <a:bodyPr lIns="45719" rIns="45719"/>
          <a:lstStyle/>
          <a:p>
            <a:pPr>
              <a:defRPr sz="1000"/>
            </a:pPr>
          </a:p>
        </p:txBody>
      </p:sp>
      <p:sp>
        <p:nvSpPr>
          <p:cNvPr id="297" name="Forma libre: forma 9"/>
          <p:cNvSpPr/>
          <p:nvPr/>
        </p:nvSpPr>
        <p:spPr>
          <a:xfrm>
            <a:off x="8921750" y="908049"/>
            <a:ext cx="293371" cy="82393"/>
          </a:xfrm>
          <a:custGeom>
            <a:avLst/>
            <a:gdLst/>
            <a:ahLst/>
            <a:cxnLst>
              <a:cxn ang="0">
                <a:pos x="wd2" y="hd2"/>
              </a:cxn>
              <a:cxn ang="5400000">
                <a:pos x="wd2" y="hd2"/>
              </a:cxn>
              <a:cxn ang="10800000">
                <a:pos x="wd2" y="hd2"/>
              </a:cxn>
              <a:cxn ang="16200000">
                <a:pos x="wd2" y="hd2"/>
              </a:cxn>
            </a:cxnLst>
            <a:rect l="0" t="0" r="r" b="b"/>
            <a:pathLst>
              <a:path w="21600" h="20529" fill="norm" stroke="1" extrusionOk="0">
                <a:moveTo>
                  <a:pt x="0" y="20529"/>
                </a:moveTo>
                <a:cubicBezTo>
                  <a:pt x="3164" y="10866"/>
                  <a:pt x="6327" y="1203"/>
                  <a:pt x="9164" y="66"/>
                </a:cubicBezTo>
                <a:cubicBezTo>
                  <a:pt x="12000" y="-1071"/>
                  <a:pt x="14945" y="12855"/>
                  <a:pt x="17018" y="13708"/>
                </a:cubicBezTo>
                <a:cubicBezTo>
                  <a:pt x="19091" y="14561"/>
                  <a:pt x="21600" y="5182"/>
                  <a:pt x="21600" y="5182"/>
                </a:cubicBezTo>
              </a:path>
            </a:pathLst>
          </a:custGeom>
          <a:ln w="12700">
            <a:solidFill>
              <a:srgbClr val="FFFFFF"/>
            </a:solidFill>
            <a:miter/>
          </a:ln>
        </p:spPr>
        <p:txBody>
          <a:bodyPr lIns="45719" rIns="45719" anchor="ctr"/>
          <a:lstStyle/>
          <a:p>
            <a:pPr algn="ctr">
              <a:defRPr>
                <a:solidFill>
                  <a:srgbClr val="FFFFFF"/>
                </a:solidFill>
              </a:defRPr>
            </a:pPr>
          </a:p>
        </p:txBody>
      </p:sp>
      <p:sp>
        <p:nvSpPr>
          <p:cNvPr id="298" name="Forma libre: forma 11"/>
          <p:cNvSpPr/>
          <p:nvPr/>
        </p:nvSpPr>
        <p:spPr>
          <a:xfrm>
            <a:off x="8915400" y="914399"/>
            <a:ext cx="293371" cy="82393"/>
          </a:xfrm>
          <a:custGeom>
            <a:avLst/>
            <a:gdLst/>
            <a:ahLst/>
            <a:cxnLst>
              <a:cxn ang="0">
                <a:pos x="wd2" y="hd2"/>
              </a:cxn>
              <a:cxn ang="5400000">
                <a:pos x="wd2" y="hd2"/>
              </a:cxn>
              <a:cxn ang="10800000">
                <a:pos x="wd2" y="hd2"/>
              </a:cxn>
              <a:cxn ang="16200000">
                <a:pos x="wd2" y="hd2"/>
              </a:cxn>
            </a:cxnLst>
            <a:rect l="0" t="0" r="r" b="b"/>
            <a:pathLst>
              <a:path w="21600" h="20529" fill="norm" stroke="1" extrusionOk="0">
                <a:moveTo>
                  <a:pt x="0" y="20529"/>
                </a:moveTo>
                <a:cubicBezTo>
                  <a:pt x="3164" y="10866"/>
                  <a:pt x="6327" y="1203"/>
                  <a:pt x="9164" y="66"/>
                </a:cubicBezTo>
                <a:cubicBezTo>
                  <a:pt x="12000" y="-1071"/>
                  <a:pt x="14945" y="12855"/>
                  <a:pt x="17018" y="13708"/>
                </a:cubicBezTo>
                <a:cubicBezTo>
                  <a:pt x="19091" y="14561"/>
                  <a:pt x="21600" y="5182"/>
                  <a:pt x="21600" y="5182"/>
                </a:cubicBezTo>
              </a:path>
            </a:pathLst>
          </a:custGeom>
          <a:ln w="12700">
            <a:solidFill>
              <a:srgbClr val="FFFFFF"/>
            </a:solidFill>
            <a:miter/>
          </a:ln>
        </p:spPr>
        <p:txBody>
          <a:bodyPr lIns="45719" rIns="45719" anchor="ctr"/>
          <a:lstStyle/>
          <a:p>
            <a:pPr algn="ctr">
              <a:defRPr>
                <a:solidFill>
                  <a:srgbClr val="FFFFFF"/>
                </a:solidFill>
              </a:defRPr>
            </a:pPr>
          </a:p>
        </p:txBody>
      </p:sp>
      <p:sp>
        <p:nvSpPr>
          <p:cNvPr id="299" name="Forma libre: forma 12"/>
          <p:cNvSpPr/>
          <p:nvPr/>
        </p:nvSpPr>
        <p:spPr>
          <a:xfrm>
            <a:off x="8915400" y="927099"/>
            <a:ext cx="293371" cy="82393"/>
          </a:xfrm>
          <a:custGeom>
            <a:avLst/>
            <a:gdLst/>
            <a:ahLst/>
            <a:cxnLst>
              <a:cxn ang="0">
                <a:pos x="wd2" y="hd2"/>
              </a:cxn>
              <a:cxn ang="5400000">
                <a:pos x="wd2" y="hd2"/>
              </a:cxn>
              <a:cxn ang="10800000">
                <a:pos x="wd2" y="hd2"/>
              </a:cxn>
              <a:cxn ang="16200000">
                <a:pos x="wd2" y="hd2"/>
              </a:cxn>
            </a:cxnLst>
            <a:rect l="0" t="0" r="r" b="b"/>
            <a:pathLst>
              <a:path w="21600" h="20529" fill="norm" stroke="1" extrusionOk="0">
                <a:moveTo>
                  <a:pt x="0" y="20529"/>
                </a:moveTo>
                <a:cubicBezTo>
                  <a:pt x="3164" y="10866"/>
                  <a:pt x="6327" y="1203"/>
                  <a:pt x="9164" y="66"/>
                </a:cubicBezTo>
                <a:cubicBezTo>
                  <a:pt x="12000" y="-1071"/>
                  <a:pt x="14945" y="12855"/>
                  <a:pt x="17018" y="13708"/>
                </a:cubicBezTo>
                <a:cubicBezTo>
                  <a:pt x="19091" y="14561"/>
                  <a:pt x="21600" y="5182"/>
                  <a:pt x="21600" y="5182"/>
                </a:cubicBezTo>
              </a:path>
            </a:pathLst>
          </a:custGeom>
          <a:ln w="12700">
            <a:solidFill>
              <a:srgbClr val="FFFFFF"/>
            </a:solidFill>
            <a:miter/>
          </a:ln>
        </p:spPr>
        <p:txBody>
          <a:bodyPr lIns="45719" rIns="45719" anchor="ctr"/>
          <a:lstStyle/>
          <a:p>
            <a:pPr algn="ctr">
              <a:defRPr>
                <a:solidFill>
                  <a:srgbClr val="FFFFFF"/>
                </a:solidFill>
              </a:defRPr>
            </a:pPr>
          </a:p>
        </p:txBody>
      </p:sp>
      <p:pic>
        <p:nvPicPr>
          <p:cNvPr id="300" name="Picture 37" descr="Picture 37"/>
          <p:cNvPicPr>
            <a:picLocks noChangeAspect="1"/>
          </p:cNvPicPr>
          <p:nvPr/>
        </p:nvPicPr>
        <p:blipFill>
          <a:blip r:embed="rId5">
            <a:extLst/>
          </a:blip>
          <a:stretch>
            <a:fillRect/>
          </a:stretch>
        </p:blipFill>
        <p:spPr>
          <a:xfrm>
            <a:off x="12917300" y="6776913"/>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hape 9"/>
          <p:cNvSpPr/>
          <p:nvPr/>
        </p:nvSpPr>
        <p:spPr>
          <a:xfrm>
            <a:off x="9677995" y="3113246"/>
            <a:ext cx="4200288" cy="3108246"/>
          </a:xfrm>
          <a:prstGeom prst="roundRect">
            <a:avLst>
              <a:gd name="adj" fmla="val 10896"/>
            </a:avLst>
          </a:prstGeom>
          <a:solidFill>
            <a:srgbClr val="E8AF3B"/>
          </a:solidFill>
          <a:ln w="7620">
            <a:solidFill>
              <a:srgbClr val="CE9521"/>
            </a:solidFill>
          </a:ln>
        </p:spPr>
        <p:txBody>
          <a:bodyPr lIns="45719" rIns="45719"/>
          <a:lstStyle/>
          <a:p>
            <a:pPr/>
          </a:p>
        </p:txBody>
      </p:sp>
      <p:sp>
        <p:nvSpPr>
          <p:cNvPr id="114" name="Shape 6"/>
          <p:cNvSpPr/>
          <p:nvPr/>
        </p:nvSpPr>
        <p:spPr>
          <a:xfrm>
            <a:off x="5215056" y="3113246"/>
            <a:ext cx="4200169" cy="3108246"/>
          </a:xfrm>
          <a:prstGeom prst="roundRect">
            <a:avLst>
              <a:gd name="adj" fmla="val 10896"/>
            </a:avLst>
          </a:prstGeom>
          <a:solidFill>
            <a:srgbClr val="83792E"/>
          </a:solidFill>
          <a:ln w="7620">
            <a:solidFill>
              <a:srgbClr val="9C9247"/>
            </a:solidFill>
          </a:ln>
        </p:spPr>
        <p:txBody>
          <a:bodyPr lIns="45719" rIns="45719"/>
          <a:lstStyle/>
          <a:p>
            <a:pPr/>
          </a:p>
        </p:txBody>
      </p:sp>
      <p:sp>
        <p:nvSpPr>
          <p:cNvPr id="115" name="Shape 3"/>
          <p:cNvSpPr/>
          <p:nvPr/>
        </p:nvSpPr>
        <p:spPr>
          <a:xfrm>
            <a:off x="752236" y="3113246"/>
            <a:ext cx="4200170" cy="3108246"/>
          </a:xfrm>
          <a:prstGeom prst="roundRect">
            <a:avLst>
              <a:gd name="adj" fmla="val 10896"/>
            </a:avLst>
          </a:prstGeom>
          <a:solidFill>
            <a:srgbClr val="626C3B"/>
          </a:solidFill>
          <a:ln w="7620">
            <a:solidFill>
              <a:srgbClr val="7B8554"/>
            </a:solidFill>
          </a:ln>
        </p:spPr>
        <p:txBody>
          <a:bodyPr lIns="45719" rIns="45719"/>
          <a:lstStyle/>
          <a:p>
            <a:pPr/>
          </a:p>
        </p:txBody>
      </p:sp>
      <p:sp>
        <p:nvSpPr>
          <p:cNvPr id="116" name="Shape 0"/>
          <p:cNvSpPr/>
          <p:nvPr/>
        </p:nvSpPr>
        <p:spPr>
          <a:xfrm>
            <a:off x="793790" y="1475898"/>
            <a:ext cx="2723078" cy="441485"/>
          </a:xfrm>
          <a:prstGeom prst="roundRect">
            <a:avLst>
              <a:gd name="adj" fmla="val 50000"/>
            </a:avLst>
          </a:prstGeom>
          <a:ln w="7620">
            <a:solidFill>
              <a:srgbClr val="626C3B"/>
            </a:solidFill>
          </a:ln>
        </p:spPr>
        <p:txBody>
          <a:bodyPr lIns="45719" rIns="45719"/>
          <a:lstStyle/>
          <a:p>
            <a:pPr/>
          </a:p>
        </p:txBody>
      </p:sp>
      <p:sp>
        <p:nvSpPr>
          <p:cNvPr id="117" name="Text 1"/>
          <p:cNvSpPr txBox="1"/>
          <p:nvPr/>
        </p:nvSpPr>
        <p:spPr>
          <a:xfrm>
            <a:off x="937498" y="1551502"/>
            <a:ext cx="2433055"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626C3B"/>
                </a:solidFill>
              </a:defRPr>
            </a:lvl1pPr>
          </a:lstStyle>
          <a:p>
            <a:pPr/>
            <a:r>
              <a:t>BLOQUE 1 · INTRODUCCIÓN</a:t>
            </a:r>
          </a:p>
        </p:txBody>
      </p:sp>
      <p:sp>
        <p:nvSpPr>
          <p:cNvPr id="118" name="Text 2"/>
          <p:cNvSpPr txBox="1"/>
          <p:nvPr/>
        </p:nvSpPr>
        <p:spPr>
          <a:xfrm>
            <a:off x="793790" y="2008108"/>
            <a:ext cx="7001793"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403011"/>
                </a:solidFill>
              </a:defRPr>
            </a:lvl1pPr>
          </a:lstStyle>
          <a:p>
            <a:pPr/>
            <a:r>
              <a:t>Resultados del Cuestionario</a:t>
            </a:r>
          </a:p>
        </p:txBody>
      </p:sp>
      <p:sp>
        <p:nvSpPr>
          <p:cNvPr id="119" name="Text 4"/>
          <p:cNvSpPr txBox="1"/>
          <p:nvPr/>
        </p:nvSpPr>
        <p:spPr>
          <a:xfrm>
            <a:off x="2129607" y="3482535"/>
            <a:ext cx="1486980" cy="7586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800"/>
              </a:lnSpc>
              <a:defRPr sz="5800">
                <a:solidFill>
                  <a:srgbClr val="FFFFFF"/>
                </a:solidFill>
              </a:defRPr>
            </a:lvl1pPr>
          </a:lstStyle>
          <a:p>
            <a:pPr/>
            <a:r>
              <a:t>87%</a:t>
            </a:r>
          </a:p>
        </p:txBody>
      </p:sp>
      <p:sp>
        <p:nvSpPr>
          <p:cNvPr id="120" name="Text 5"/>
          <p:cNvSpPr txBox="1"/>
          <p:nvPr/>
        </p:nvSpPr>
        <p:spPr>
          <a:xfrm>
            <a:off x="1720096" y="4514331"/>
            <a:ext cx="2305882"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sz="2200">
                <a:solidFill>
                  <a:srgbClr val="FFFFFF"/>
                </a:solidFill>
              </a:defRPr>
            </a:lvl1pPr>
          </a:lstStyle>
          <a:p>
            <a:pPr/>
            <a:r>
              <a:t>Ya usáis ChatGPT</a:t>
            </a:r>
          </a:p>
        </p:txBody>
      </p:sp>
      <p:sp>
        <p:nvSpPr>
          <p:cNvPr id="121" name="Text 6"/>
          <p:cNvSpPr txBox="1"/>
          <p:nvPr/>
        </p:nvSpPr>
        <p:spPr>
          <a:xfrm>
            <a:off x="773012" y="5387614"/>
            <a:ext cx="4158617"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i="1" sz="1700">
                <a:solidFill>
                  <a:srgbClr val="FFFFFF"/>
                </a:solidFill>
              </a:defRPr>
            </a:lvl1pPr>
          </a:lstStyle>
          <a:p>
            <a:pPr/>
            <a:r>
              <a:t>No partimos de cero </a:t>
            </a:r>
          </a:p>
        </p:txBody>
      </p:sp>
      <p:sp>
        <p:nvSpPr>
          <p:cNvPr id="122" name="Text 7"/>
          <p:cNvSpPr txBox="1"/>
          <p:nvPr/>
        </p:nvSpPr>
        <p:spPr>
          <a:xfrm>
            <a:off x="6571710" y="3482535"/>
            <a:ext cx="1486980" cy="7586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800"/>
              </a:lnSpc>
              <a:defRPr sz="5800">
                <a:solidFill>
                  <a:srgbClr val="FFFFFF"/>
                </a:solidFill>
              </a:defRPr>
            </a:lvl1pPr>
          </a:lstStyle>
          <a:p>
            <a:pPr/>
            <a:r>
              <a:t>47%</a:t>
            </a:r>
          </a:p>
        </p:txBody>
      </p:sp>
      <p:sp>
        <p:nvSpPr>
          <p:cNvPr id="123" name="Text 8"/>
          <p:cNvSpPr txBox="1"/>
          <p:nvPr/>
        </p:nvSpPr>
        <p:spPr>
          <a:xfrm>
            <a:off x="5786816" y="4514331"/>
            <a:ext cx="305677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sz="2200">
                <a:solidFill>
                  <a:srgbClr val="FFFFFF"/>
                </a:solidFill>
              </a:defRPr>
            </a:lvl1pPr>
          </a:lstStyle>
          <a:p>
            <a:pPr/>
            <a:r>
              <a:t>Aplicar en datos y tablas</a:t>
            </a:r>
          </a:p>
        </p:txBody>
      </p:sp>
      <p:sp>
        <p:nvSpPr>
          <p:cNvPr id="124" name="Text 9"/>
          <p:cNvSpPr txBox="1"/>
          <p:nvPr/>
        </p:nvSpPr>
        <p:spPr>
          <a:xfrm>
            <a:off x="5256610" y="5359077"/>
            <a:ext cx="4158616" cy="334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i="1" sz="1700">
                <a:solidFill>
                  <a:srgbClr val="FFFFFF"/>
                </a:solidFill>
              </a:defRPr>
            </a:lvl1pPr>
          </a:lstStyle>
          <a:p>
            <a:pPr/>
            <a:r>
              <a:t>El agujero negro de productividad</a:t>
            </a:r>
          </a:p>
        </p:txBody>
      </p:sp>
      <p:sp>
        <p:nvSpPr>
          <p:cNvPr id="125" name="Text 10"/>
          <p:cNvSpPr txBox="1"/>
          <p:nvPr/>
        </p:nvSpPr>
        <p:spPr>
          <a:xfrm>
            <a:off x="11013812" y="3482535"/>
            <a:ext cx="1486981" cy="7586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800"/>
              </a:lnSpc>
              <a:defRPr sz="5800">
                <a:solidFill>
                  <a:srgbClr val="403011"/>
                </a:solidFill>
              </a:defRPr>
            </a:lvl1pPr>
          </a:lstStyle>
          <a:p>
            <a:pPr/>
            <a:r>
              <a:t>60%</a:t>
            </a:r>
          </a:p>
        </p:txBody>
      </p:sp>
      <p:sp>
        <p:nvSpPr>
          <p:cNvPr id="126" name="Text 11"/>
          <p:cNvSpPr txBox="1"/>
          <p:nvPr/>
        </p:nvSpPr>
        <p:spPr>
          <a:xfrm>
            <a:off x="9677995" y="4514331"/>
            <a:ext cx="4158616" cy="3385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sz="2200">
                <a:solidFill>
                  <a:srgbClr val="403011"/>
                </a:solidFill>
              </a:defRPr>
            </a:lvl1pPr>
          </a:lstStyle>
          <a:p>
            <a:pPr/>
            <a:r>
              <a:t>Hablar con la IA</a:t>
            </a:r>
          </a:p>
        </p:txBody>
      </p:sp>
      <p:sp>
        <p:nvSpPr>
          <p:cNvPr id="127" name="Text 12"/>
          <p:cNvSpPr txBox="1"/>
          <p:nvPr/>
        </p:nvSpPr>
        <p:spPr>
          <a:xfrm>
            <a:off x="9698829" y="5387613"/>
            <a:ext cx="4158616"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i="1" sz="1700">
                <a:solidFill>
                  <a:srgbClr val="403011"/>
                </a:solidFill>
              </a:defRPr>
            </a:lvl1pPr>
          </a:lstStyle>
          <a:p>
            <a:pPr/>
            <a:r>
              <a:t>No pierdas el tiempo</a:t>
            </a:r>
          </a:p>
        </p:txBody>
      </p:sp>
      <p:pic>
        <p:nvPicPr>
          <p:cNvPr id="128" name="Picture 15" descr="Picture 15"/>
          <p:cNvPicPr>
            <a:picLocks noChangeAspect="1"/>
          </p:cNvPicPr>
          <p:nvPr/>
        </p:nvPicPr>
        <p:blipFill>
          <a:blip r:embed="rId3">
            <a:extLst/>
          </a:blip>
          <a:stretch>
            <a:fillRect/>
          </a:stretch>
        </p:blipFill>
        <p:spPr>
          <a:xfrm>
            <a:off x="12917300" y="6749335"/>
            <a:ext cx="1439584" cy="1373509"/>
          </a:xfrm>
          <a:prstGeom prst="rect">
            <a:avLst/>
          </a:prstGeom>
          <a:ln w="12700">
            <a:miter lim="400000"/>
          </a:ln>
        </p:spPr>
      </p:pic>
      <p:sp>
        <p:nvSpPr>
          <p:cNvPr id="129" name="Shape 27"/>
          <p:cNvSpPr/>
          <p:nvPr/>
        </p:nvSpPr>
        <p:spPr>
          <a:xfrm>
            <a:off x="746140" y="6568050"/>
            <a:ext cx="12373335" cy="1074064"/>
          </a:xfrm>
          <a:prstGeom prst="roundRect">
            <a:avLst>
              <a:gd name="adj" fmla="val 27725"/>
            </a:avLst>
          </a:prstGeom>
          <a:solidFill>
            <a:srgbClr val="DFE4CE"/>
          </a:solidFill>
          <a:ln w="12700">
            <a:miter lim="400000"/>
          </a:ln>
        </p:spPr>
        <p:txBody>
          <a:bodyPr lIns="45719" rIns="45719"/>
          <a:lstStyle/>
          <a:p>
            <a:pPr/>
          </a:p>
        </p:txBody>
      </p:sp>
      <p:sp>
        <p:nvSpPr>
          <p:cNvPr id="130" name="Text 3"/>
          <p:cNvSpPr txBox="1"/>
          <p:nvPr/>
        </p:nvSpPr>
        <p:spPr>
          <a:xfrm>
            <a:off x="1352193" y="6742178"/>
            <a:ext cx="11454632" cy="10394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500"/>
            </a:lvl1pPr>
          </a:lstStyle>
          <a:p>
            <a:pPr/>
            <a:r>
              <a:t>Vuestras respuestas al cuestionario nos dieron la foto exacta de lo que más duele en el servicio. Esto no es una charla de "qué es la IA" — partimos de donde ya estáis.</a:t>
            </a:r>
          </a:p>
        </p:txBody>
      </p:sp>
      <p:pic>
        <p:nvPicPr>
          <p:cNvPr id="131" name="Image 0" descr="Image 0"/>
          <p:cNvPicPr>
            <a:picLocks noChangeAspect="1"/>
          </p:cNvPicPr>
          <p:nvPr/>
        </p:nvPicPr>
        <p:blipFill>
          <a:blip r:embed="rId4">
            <a:extLst/>
          </a:blip>
          <a:stretch>
            <a:fillRect/>
          </a:stretch>
        </p:blipFill>
        <p:spPr>
          <a:xfrm>
            <a:off x="944615" y="6855704"/>
            <a:ext cx="376130" cy="19847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27"/>
          <p:cNvSpPr/>
          <p:nvPr/>
        </p:nvSpPr>
        <p:spPr>
          <a:xfrm>
            <a:off x="6110811" y="4826006"/>
            <a:ext cx="8162474" cy="1074065"/>
          </a:xfrm>
          <a:prstGeom prst="roundRect">
            <a:avLst>
              <a:gd name="adj" fmla="val 27725"/>
            </a:avLst>
          </a:prstGeom>
          <a:solidFill>
            <a:srgbClr val="DFE4CE"/>
          </a:solidFill>
          <a:ln w="12700">
            <a:miter lim="400000"/>
          </a:ln>
        </p:spPr>
        <p:txBody>
          <a:bodyPr lIns="45719" rIns="45719"/>
          <a:lstStyle/>
          <a:p>
            <a:pPr/>
          </a:p>
        </p:txBody>
      </p:sp>
      <p:pic>
        <p:nvPicPr>
          <p:cNvPr id="136" name="Image 0" descr="Image 0"/>
          <p:cNvPicPr>
            <a:picLocks noChangeAspect="1"/>
          </p:cNvPicPr>
          <p:nvPr/>
        </p:nvPicPr>
        <p:blipFill>
          <a:blip r:embed="rId3">
            <a:extLst/>
          </a:blip>
          <a:stretch>
            <a:fillRect/>
          </a:stretch>
        </p:blipFill>
        <p:spPr>
          <a:xfrm>
            <a:off x="0" y="0"/>
            <a:ext cx="5760721" cy="8229600"/>
          </a:xfrm>
          <a:prstGeom prst="rect">
            <a:avLst/>
          </a:prstGeom>
          <a:ln w="12700">
            <a:miter lim="400000"/>
          </a:ln>
        </p:spPr>
      </p:pic>
      <p:sp>
        <p:nvSpPr>
          <p:cNvPr id="137" name="Shape 0"/>
          <p:cNvSpPr/>
          <p:nvPr/>
        </p:nvSpPr>
        <p:spPr>
          <a:xfrm>
            <a:off x="6280189" y="2606873"/>
            <a:ext cx="2328030" cy="441485"/>
          </a:xfrm>
          <a:prstGeom prst="roundRect">
            <a:avLst>
              <a:gd name="adj" fmla="val 50000"/>
            </a:avLst>
          </a:prstGeom>
          <a:ln w="7620">
            <a:solidFill>
              <a:srgbClr val="626C3B"/>
            </a:solidFill>
          </a:ln>
        </p:spPr>
        <p:txBody>
          <a:bodyPr lIns="45719" rIns="45719"/>
          <a:lstStyle/>
          <a:p>
            <a:pPr/>
          </a:p>
        </p:txBody>
      </p:sp>
      <p:sp>
        <p:nvSpPr>
          <p:cNvPr id="138" name="Text 1"/>
          <p:cNvSpPr txBox="1"/>
          <p:nvPr/>
        </p:nvSpPr>
        <p:spPr>
          <a:xfrm>
            <a:off x="6423897" y="2682477"/>
            <a:ext cx="2008610"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626C3B"/>
                </a:solidFill>
              </a:defRPr>
            </a:lvl1pPr>
          </a:lstStyle>
          <a:p>
            <a:pPr/>
            <a:r>
              <a:t>BLOQUE 2 · EVIDENCIA</a:t>
            </a:r>
          </a:p>
        </p:txBody>
      </p:sp>
      <p:sp>
        <p:nvSpPr>
          <p:cNvPr id="139" name="Text 2"/>
          <p:cNvSpPr txBox="1"/>
          <p:nvPr/>
        </p:nvSpPr>
        <p:spPr>
          <a:xfrm>
            <a:off x="6280189" y="3139083"/>
            <a:ext cx="7556422"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403011"/>
                </a:solidFill>
              </a:defRPr>
            </a:lvl1pPr>
          </a:lstStyle>
          <a:p>
            <a:pPr/>
            <a:r>
              <a:t>La IA ya Revolucionó el Mundo. </a:t>
            </a:r>
          </a:p>
        </p:txBody>
      </p:sp>
      <p:sp>
        <p:nvSpPr>
          <p:cNvPr id="140" name="Text 3"/>
          <p:cNvSpPr txBox="1"/>
          <p:nvPr/>
        </p:nvSpPr>
        <p:spPr>
          <a:xfrm>
            <a:off x="6716862" y="5000135"/>
            <a:ext cx="7556422" cy="6838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b="1" sz="1500"/>
            </a:pPr>
            <a:r>
              <a:t>No es una moda: </a:t>
            </a:r>
            <a:r>
              <a:rPr b="0"/>
              <a:t>hay evidencia sólida de que la IA mejora productividad y calidad en entornos reales.</a:t>
            </a:r>
          </a:p>
        </p:txBody>
      </p:sp>
      <p:pic>
        <p:nvPicPr>
          <p:cNvPr id="141" name="Picture 7" descr="Picture 7"/>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pic>
        <p:nvPicPr>
          <p:cNvPr id="142" name="Image 0" descr="Image 0"/>
          <p:cNvPicPr>
            <a:picLocks noChangeAspect="1"/>
          </p:cNvPicPr>
          <p:nvPr/>
        </p:nvPicPr>
        <p:blipFill>
          <a:blip r:embed="rId5">
            <a:extLst/>
          </a:blip>
          <a:stretch>
            <a:fillRect/>
          </a:stretch>
        </p:blipFill>
        <p:spPr>
          <a:xfrm>
            <a:off x="6309286" y="5113661"/>
            <a:ext cx="248127" cy="1984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0"/>
          <p:cNvSpPr/>
          <p:nvPr/>
        </p:nvSpPr>
        <p:spPr>
          <a:xfrm>
            <a:off x="868561" y="753666"/>
            <a:ext cx="1812614" cy="330042"/>
          </a:xfrm>
          <a:prstGeom prst="roundRect">
            <a:avLst>
              <a:gd name="adj" fmla="val 50000"/>
            </a:avLst>
          </a:prstGeom>
          <a:ln w="7620">
            <a:solidFill>
              <a:srgbClr val="626C3B"/>
            </a:solidFill>
          </a:ln>
        </p:spPr>
        <p:txBody>
          <a:bodyPr lIns="45719" rIns="45719"/>
          <a:lstStyle/>
          <a:p>
            <a:pPr/>
          </a:p>
        </p:txBody>
      </p:sp>
      <p:sp>
        <p:nvSpPr>
          <p:cNvPr id="147" name="Text 1"/>
          <p:cNvSpPr txBox="1"/>
          <p:nvPr/>
        </p:nvSpPr>
        <p:spPr>
          <a:xfrm>
            <a:off x="937140" y="807172"/>
            <a:ext cx="1748509" cy="2136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700"/>
              </a:lnSpc>
              <a:defRPr sz="1400">
                <a:solidFill>
                  <a:srgbClr val="626C3B"/>
                </a:solidFill>
              </a:defRPr>
            </a:lvl1pPr>
          </a:lstStyle>
          <a:p>
            <a:pPr/>
            <a:r>
              <a:t>DATOS DE IMPACTO</a:t>
            </a:r>
          </a:p>
        </p:txBody>
      </p:sp>
      <p:sp>
        <p:nvSpPr>
          <p:cNvPr id="148" name="Text 3"/>
          <p:cNvSpPr txBox="1"/>
          <p:nvPr/>
        </p:nvSpPr>
        <p:spPr>
          <a:xfrm>
            <a:off x="868560" y="1145261"/>
            <a:ext cx="7839572" cy="5623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500"/>
              </a:lnSpc>
              <a:defRPr sz="3600">
                <a:solidFill>
                  <a:srgbClr val="403011"/>
                </a:solidFill>
              </a:defRPr>
            </a:lvl1pPr>
          </a:lstStyle>
          <a:p>
            <a:pPr/>
            <a:r>
              <a:t>Los Números que Cambian la Práctica</a:t>
            </a:r>
          </a:p>
        </p:txBody>
      </p:sp>
      <p:sp>
        <p:nvSpPr>
          <p:cNvPr id="149" name="Shape 4"/>
          <p:cNvSpPr/>
          <p:nvPr/>
        </p:nvSpPr>
        <p:spPr>
          <a:xfrm>
            <a:off x="868561" y="1960126"/>
            <a:ext cx="1076610" cy="280284"/>
          </a:xfrm>
          <a:prstGeom prst="roundRect">
            <a:avLst>
              <a:gd name="adj" fmla="val 45674"/>
            </a:avLst>
          </a:prstGeom>
          <a:solidFill>
            <a:srgbClr val="FFFFFF">
              <a:alpha val="20000"/>
            </a:srgbClr>
          </a:solidFill>
          <a:ln w="7620">
            <a:solidFill>
              <a:srgbClr val="000000"/>
            </a:solidFill>
          </a:ln>
        </p:spPr>
        <p:txBody>
          <a:bodyPr lIns="45719" rIns="45719"/>
          <a:lstStyle/>
          <a:p>
            <a:pPr/>
          </a:p>
        </p:txBody>
      </p:sp>
      <p:pic>
        <p:nvPicPr>
          <p:cNvPr id="150" name="Image 0" descr="Image 0"/>
          <p:cNvPicPr>
            <a:picLocks noChangeAspect="1"/>
          </p:cNvPicPr>
          <p:nvPr/>
        </p:nvPicPr>
        <p:blipFill>
          <a:blip r:embed="rId3">
            <a:extLst/>
          </a:blip>
          <a:stretch>
            <a:fillRect/>
          </a:stretch>
        </p:blipFill>
        <p:spPr>
          <a:xfrm>
            <a:off x="950310" y="2030197"/>
            <a:ext cx="140143" cy="140143"/>
          </a:xfrm>
          <a:prstGeom prst="rect">
            <a:avLst/>
          </a:prstGeom>
          <a:ln w="12700">
            <a:miter lim="400000"/>
          </a:ln>
        </p:spPr>
      </p:pic>
      <p:sp>
        <p:nvSpPr>
          <p:cNvPr id="151" name="Text 5"/>
          <p:cNvSpPr txBox="1"/>
          <p:nvPr/>
        </p:nvSpPr>
        <p:spPr>
          <a:xfrm>
            <a:off x="1137165" y="1995160"/>
            <a:ext cx="49843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000"/>
              </a:lnSpc>
              <a:defRPr b="1" sz="700">
                <a:solidFill>
                  <a:srgbClr val="403011"/>
                </a:solidFill>
              </a:defRPr>
            </a:lvl1pPr>
          </a:lstStyle>
          <a:p>
            <a:pPr/>
            <a:r>
              <a:t>Sin IA (seg)</a:t>
            </a:r>
          </a:p>
        </p:txBody>
      </p:sp>
      <p:sp>
        <p:nvSpPr>
          <p:cNvPr id="152" name="Shape 6"/>
          <p:cNvSpPr/>
          <p:nvPr/>
        </p:nvSpPr>
        <p:spPr>
          <a:xfrm>
            <a:off x="2038598" y="1960126"/>
            <a:ext cx="1136828" cy="280284"/>
          </a:xfrm>
          <a:prstGeom prst="roundRect">
            <a:avLst>
              <a:gd name="adj" fmla="val 45674"/>
            </a:avLst>
          </a:prstGeom>
          <a:solidFill>
            <a:srgbClr val="FFFFFF">
              <a:alpha val="20000"/>
            </a:srgbClr>
          </a:solidFill>
          <a:ln w="7620">
            <a:solidFill>
              <a:srgbClr val="000000"/>
            </a:solidFill>
          </a:ln>
        </p:spPr>
        <p:txBody>
          <a:bodyPr lIns="45719" rIns="45719"/>
          <a:lstStyle/>
          <a:p>
            <a:pPr/>
          </a:p>
        </p:txBody>
      </p:sp>
      <p:pic>
        <p:nvPicPr>
          <p:cNvPr id="153" name="Image 1" descr="Image 1"/>
          <p:cNvPicPr>
            <a:picLocks noChangeAspect="1"/>
          </p:cNvPicPr>
          <p:nvPr/>
        </p:nvPicPr>
        <p:blipFill>
          <a:blip r:embed="rId4">
            <a:extLst/>
          </a:blip>
          <a:stretch>
            <a:fillRect/>
          </a:stretch>
        </p:blipFill>
        <p:spPr>
          <a:xfrm>
            <a:off x="2120348" y="2030197"/>
            <a:ext cx="140143" cy="140143"/>
          </a:xfrm>
          <a:prstGeom prst="rect">
            <a:avLst/>
          </a:prstGeom>
          <a:ln w="12700">
            <a:miter lim="400000"/>
          </a:ln>
        </p:spPr>
      </p:pic>
      <p:sp>
        <p:nvSpPr>
          <p:cNvPr id="154" name="Text 7"/>
          <p:cNvSpPr txBox="1"/>
          <p:nvPr/>
        </p:nvSpPr>
        <p:spPr>
          <a:xfrm>
            <a:off x="2307202" y="1995160"/>
            <a:ext cx="53294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000"/>
              </a:lnSpc>
              <a:defRPr b="1" sz="700">
                <a:solidFill>
                  <a:srgbClr val="403011"/>
                </a:solidFill>
              </a:defRPr>
            </a:lvl1pPr>
          </a:lstStyle>
          <a:p>
            <a:pPr/>
            <a:r>
              <a:t>Con IA (seg)</a:t>
            </a:r>
          </a:p>
        </p:txBody>
      </p:sp>
      <p:pic>
        <p:nvPicPr>
          <p:cNvPr id="155" name="Image 2" descr="Image 2"/>
          <p:cNvPicPr>
            <a:picLocks noChangeAspect="1"/>
          </p:cNvPicPr>
          <p:nvPr/>
        </p:nvPicPr>
        <p:blipFill>
          <a:blip r:embed="rId5">
            <a:extLst/>
          </a:blip>
          <a:stretch>
            <a:fillRect/>
          </a:stretch>
        </p:blipFill>
        <p:spPr>
          <a:xfrm>
            <a:off x="868561" y="2357193"/>
            <a:ext cx="10744201" cy="3865578"/>
          </a:xfrm>
          <a:prstGeom prst="rect">
            <a:avLst/>
          </a:prstGeom>
          <a:ln w="12700">
            <a:miter lim="400000"/>
          </a:ln>
        </p:spPr>
      </p:pic>
      <p:sp>
        <p:nvSpPr>
          <p:cNvPr id="156" name="Shape 8"/>
          <p:cNvSpPr/>
          <p:nvPr/>
        </p:nvSpPr>
        <p:spPr>
          <a:xfrm>
            <a:off x="868561" y="6399848"/>
            <a:ext cx="11895906" cy="1076088"/>
          </a:xfrm>
          <a:prstGeom prst="roundRect">
            <a:avLst>
              <a:gd name="adj" fmla="val 10197"/>
            </a:avLst>
          </a:prstGeom>
          <a:solidFill>
            <a:srgbClr val="CFD5B3"/>
          </a:solidFill>
          <a:ln w="22860">
            <a:solidFill>
              <a:srgbClr val="626C3B"/>
            </a:solidFill>
          </a:ln>
        </p:spPr>
        <p:txBody>
          <a:bodyPr lIns="45719" rIns="45719"/>
          <a:lstStyle/>
          <a:p>
            <a:pPr/>
          </a:p>
        </p:txBody>
      </p:sp>
      <p:sp>
        <p:nvSpPr>
          <p:cNvPr id="157" name="Shape 9"/>
          <p:cNvSpPr/>
          <p:nvPr/>
        </p:nvSpPr>
        <p:spPr>
          <a:xfrm>
            <a:off x="845700" y="6399848"/>
            <a:ext cx="91441" cy="1076088"/>
          </a:xfrm>
          <a:prstGeom prst="roundRect">
            <a:avLst>
              <a:gd name="adj" fmla="val 50000"/>
            </a:avLst>
          </a:prstGeom>
          <a:solidFill>
            <a:srgbClr val="626C3B"/>
          </a:solidFill>
          <a:ln w="12700">
            <a:miter lim="400000"/>
          </a:ln>
        </p:spPr>
        <p:txBody>
          <a:bodyPr lIns="45719" rIns="45719"/>
          <a:lstStyle/>
          <a:p>
            <a:pPr/>
          </a:p>
        </p:txBody>
      </p:sp>
      <p:sp>
        <p:nvSpPr>
          <p:cNvPr id="158" name="Text 10"/>
          <p:cNvSpPr txBox="1"/>
          <p:nvPr/>
        </p:nvSpPr>
        <p:spPr>
          <a:xfrm>
            <a:off x="1146810" y="6609516"/>
            <a:ext cx="1841736" cy="3068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pPr>
            <a:r>
              <a:t>⚠️</a:t>
            </a:r>
            <a:r>
              <a:rPr>
                <a:solidFill>
                  <a:srgbClr val="403011"/>
                </a:solidFill>
              </a:rPr>
              <a:t> El matiz crítico</a:t>
            </a:r>
          </a:p>
        </p:txBody>
      </p:sp>
      <p:sp>
        <p:nvSpPr>
          <p:cNvPr id="159" name="Text 11"/>
          <p:cNvSpPr txBox="1"/>
          <p:nvPr/>
        </p:nvSpPr>
        <p:spPr>
          <a:xfrm>
            <a:off x="1146810" y="6993731"/>
            <a:ext cx="10977439" cy="2542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defRPr sz="1400">
                <a:solidFill>
                  <a:srgbClr val="403011"/>
                </a:solidFill>
              </a:defRPr>
            </a:pPr>
            <a:r>
              <a:t>En oncología, ~</a:t>
            </a:r>
            <a:r>
              <a:rPr b="1"/>
              <a:t>7% de borradores</a:t>
            </a:r>
            <a:r>
              <a:t> automáticos contenían potenciales errores si se enviaban sin revisar. </a:t>
            </a:r>
            <a:r>
              <a:rPr b="1"/>
              <a:t>La supervisión es innegociable.</a:t>
            </a:r>
          </a:p>
        </p:txBody>
      </p:sp>
      <p:pic>
        <p:nvPicPr>
          <p:cNvPr id="160" name="Picture 17" descr="Picture 17"/>
          <p:cNvPicPr>
            <a:picLocks noChangeAspect="1"/>
          </p:cNvPicPr>
          <p:nvPr/>
        </p:nvPicPr>
        <p:blipFill>
          <a:blip r:embed="rId6">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0"/>
          <p:cNvSpPr/>
          <p:nvPr/>
        </p:nvSpPr>
        <p:spPr>
          <a:xfrm>
            <a:off x="694729" y="706755"/>
            <a:ext cx="3147655" cy="372548"/>
          </a:xfrm>
          <a:prstGeom prst="roundRect">
            <a:avLst>
              <a:gd name="adj" fmla="val 50000"/>
            </a:avLst>
          </a:prstGeom>
          <a:ln w="7620">
            <a:solidFill>
              <a:srgbClr val="626C3B"/>
            </a:solidFill>
          </a:ln>
        </p:spPr>
        <p:txBody>
          <a:bodyPr lIns="45719" rIns="45719"/>
          <a:lstStyle/>
          <a:p>
            <a:pPr/>
          </a:p>
        </p:txBody>
      </p:sp>
      <p:sp>
        <p:nvSpPr>
          <p:cNvPr id="165" name="Text 1"/>
          <p:cNvSpPr txBox="1"/>
          <p:nvPr/>
        </p:nvSpPr>
        <p:spPr>
          <a:xfrm>
            <a:off x="844272" y="773904"/>
            <a:ext cx="2163862" cy="2179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200">
                <a:solidFill>
                  <a:srgbClr val="626C3B"/>
                </a:solidFill>
              </a:defRPr>
            </a:lvl1pPr>
          </a:lstStyle>
          <a:p>
            <a:pPr/>
            <a:r>
              <a:t>BLOQUE 3 · REGLAS DE ORO</a:t>
            </a:r>
          </a:p>
        </p:txBody>
      </p:sp>
      <p:sp>
        <p:nvSpPr>
          <p:cNvPr id="166" name="Text 2"/>
          <p:cNvSpPr txBox="1"/>
          <p:nvPr/>
        </p:nvSpPr>
        <p:spPr>
          <a:xfrm>
            <a:off x="694729" y="1148714"/>
            <a:ext cx="6922717" cy="6015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800"/>
              </a:lnSpc>
              <a:defRPr sz="3900">
                <a:solidFill>
                  <a:srgbClr val="403011"/>
                </a:solidFill>
              </a:defRPr>
            </a:lvl1pPr>
          </a:lstStyle>
          <a:p>
            <a:pPr/>
            <a:r>
              <a:t>Las 4 Reglas del Prompt Eficaz</a:t>
            </a:r>
          </a:p>
        </p:txBody>
      </p:sp>
      <p:sp>
        <p:nvSpPr>
          <p:cNvPr id="167" name="Shape 3"/>
          <p:cNvSpPr/>
          <p:nvPr/>
        </p:nvSpPr>
        <p:spPr>
          <a:xfrm>
            <a:off x="694729" y="2327314"/>
            <a:ext cx="6533555" cy="1727241"/>
          </a:xfrm>
          <a:prstGeom prst="roundRect">
            <a:avLst>
              <a:gd name="adj" fmla="val 6353"/>
            </a:avLst>
          </a:prstGeom>
          <a:solidFill>
            <a:srgbClr val="F6EBD4"/>
          </a:solidFill>
          <a:ln w="12700">
            <a:miter lim="400000"/>
          </a:ln>
        </p:spPr>
        <p:txBody>
          <a:bodyPr lIns="45719" rIns="45719"/>
          <a:lstStyle/>
          <a:p>
            <a:pPr/>
          </a:p>
        </p:txBody>
      </p:sp>
      <p:sp>
        <p:nvSpPr>
          <p:cNvPr id="168" name="Shape 4"/>
          <p:cNvSpPr/>
          <p:nvPr/>
        </p:nvSpPr>
        <p:spPr>
          <a:xfrm>
            <a:off x="694729" y="2304455"/>
            <a:ext cx="6533556" cy="91441"/>
          </a:xfrm>
          <a:prstGeom prst="roundRect">
            <a:avLst>
              <a:gd name="adj" fmla="val 50000"/>
            </a:avLst>
          </a:prstGeom>
          <a:solidFill>
            <a:srgbClr val="626C3B"/>
          </a:solidFill>
          <a:ln w="12700">
            <a:miter lim="400000"/>
          </a:ln>
        </p:spPr>
        <p:txBody>
          <a:bodyPr lIns="45719" rIns="45719"/>
          <a:lstStyle/>
          <a:p>
            <a:pPr/>
          </a:p>
        </p:txBody>
      </p:sp>
      <p:sp>
        <p:nvSpPr>
          <p:cNvPr id="169" name="Shape 5"/>
          <p:cNvSpPr/>
          <p:nvPr/>
        </p:nvSpPr>
        <p:spPr>
          <a:xfrm>
            <a:off x="3663672" y="2029538"/>
            <a:ext cx="595552" cy="595552"/>
          </a:xfrm>
          <a:prstGeom prst="roundRect">
            <a:avLst>
              <a:gd name="adj" fmla="val 50000"/>
            </a:avLst>
          </a:prstGeom>
          <a:solidFill>
            <a:srgbClr val="626C3B"/>
          </a:solidFill>
          <a:ln w="12700">
            <a:miter lim="400000"/>
          </a:ln>
        </p:spPr>
        <p:txBody>
          <a:bodyPr lIns="45719" rIns="45719"/>
          <a:lstStyle/>
          <a:p>
            <a:pPr/>
          </a:p>
        </p:txBody>
      </p:sp>
      <p:sp>
        <p:nvSpPr>
          <p:cNvPr id="170" name="Text 6"/>
          <p:cNvSpPr txBox="1"/>
          <p:nvPr/>
        </p:nvSpPr>
        <p:spPr>
          <a:xfrm>
            <a:off x="3842384" y="2178368"/>
            <a:ext cx="139838" cy="3370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FFFFFF"/>
                </a:solidFill>
              </a:defRPr>
            </a:lvl1pPr>
          </a:lstStyle>
          <a:p>
            <a:pPr/>
            <a:r>
              <a:t>1</a:t>
            </a:r>
          </a:p>
        </p:txBody>
      </p:sp>
      <p:sp>
        <p:nvSpPr>
          <p:cNvPr id="171" name="Text 7"/>
          <p:cNvSpPr txBox="1"/>
          <p:nvPr/>
        </p:nvSpPr>
        <p:spPr>
          <a:xfrm>
            <a:off x="916066" y="2823566"/>
            <a:ext cx="2225993"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403011"/>
                </a:solidFill>
              </a:defRPr>
            </a:lvl1pPr>
          </a:lstStyle>
          <a:p>
            <a:pPr/>
            <a:r>
              <a:t>Contexto profesional</a:t>
            </a:r>
          </a:p>
        </p:txBody>
      </p:sp>
      <p:sp>
        <p:nvSpPr>
          <p:cNvPr id="172" name="Text 8"/>
          <p:cNvSpPr txBox="1"/>
          <p:nvPr/>
        </p:nvSpPr>
        <p:spPr>
          <a:xfrm>
            <a:off x="916066" y="3237905"/>
            <a:ext cx="6090882" cy="5695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300"/>
              </a:lnSpc>
              <a:defRPr i="1" sz="1500">
                <a:solidFill>
                  <a:srgbClr val="403011"/>
                </a:solidFill>
              </a:defRPr>
            </a:pPr>
            <a:r>
              <a:t>"Soy médico en hospital público"</a:t>
            </a:r>
            <a:r>
              <a:rPr i="0"/>
              <a:t> — la IA adapta nivel y lenguaje al instante.</a:t>
            </a:r>
          </a:p>
        </p:txBody>
      </p:sp>
      <p:sp>
        <p:nvSpPr>
          <p:cNvPr id="173" name="Shape 9"/>
          <p:cNvSpPr/>
          <p:nvPr/>
        </p:nvSpPr>
        <p:spPr>
          <a:xfrm>
            <a:off x="7401997" y="2327314"/>
            <a:ext cx="6533675" cy="1727241"/>
          </a:xfrm>
          <a:prstGeom prst="roundRect">
            <a:avLst>
              <a:gd name="adj" fmla="val 6353"/>
            </a:avLst>
          </a:prstGeom>
          <a:solidFill>
            <a:srgbClr val="F6EBD4"/>
          </a:solidFill>
          <a:ln w="12700">
            <a:miter lim="400000"/>
          </a:ln>
        </p:spPr>
        <p:txBody>
          <a:bodyPr lIns="45719" rIns="45719"/>
          <a:lstStyle/>
          <a:p>
            <a:pPr/>
          </a:p>
        </p:txBody>
      </p:sp>
      <p:sp>
        <p:nvSpPr>
          <p:cNvPr id="174" name="Shape 10"/>
          <p:cNvSpPr/>
          <p:nvPr/>
        </p:nvSpPr>
        <p:spPr>
          <a:xfrm>
            <a:off x="7401997" y="2304455"/>
            <a:ext cx="6533675" cy="91441"/>
          </a:xfrm>
          <a:prstGeom prst="roundRect">
            <a:avLst>
              <a:gd name="adj" fmla="val 50000"/>
            </a:avLst>
          </a:prstGeom>
          <a:solidFill>
            <a:srgbClr val="83792E"/>
          </a:solidFill>
          <a:ln w="12700">
            <a:miter lim="400000"/>
          </a:ln>
        </p:spPr>
        <p:txBody>
          <a:bodyPr lIns="45719" rIns="45719"/>
          <a:lstStyle/>
          <a:p>
            <a:pPr/>
          </a:p>
        </p:txBody>
      </p:sp>
      <p:sp>
        <p:nvSpPr>
          <p:cNvPr id="175" name="Shape 11"/>
          <p:cNvSpPr/>
          <p:nvPr/>
        </p:nvSpPr>
        <p:spPr>
          <a:xfrm>
            <a:off x="10371057" y="2029538"/>
            <a:ext cx="595552" cy="595552"/>
          </a:xfrm>
          <a:prstGeom prst="roundRect">
            <a:avLst>
              <a:gd name="adj" fmla="val 50000"/>
            </a:avLst>
          </a:prstGeom>
          <a:solidFill>
            <a:srgbClr val="83792E"/>
          </a:solidFill>
          <a:ln w="12700">
            <a:miter lim="400000"/>
          </a:ln>
        </p:spPr>
        <p:txBody>
          <a:bodyPr lIns="45719" rIns="45719"/>
          <a:lstStyle/>
          <a:p>
            <a:pPr/>
          </a:p>
        </p:txBody>
      </p:sp>
      <p:sp>
        <p:nvSpPr>
          <p:cNvPr id="176" name="Text 12"/>
          <p:cNvSpPr txBox="1"/>
          <p:nvPr/>
        </p:nvSpPr>
        <p:spPr>
          <a:xfrm>
            <a:off x="10549770" y="2178368"/>
            <a:ext cx="139838" cy="3370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FFFFFF"/>
                </a:solidFill>
              </a:defRPr>
            </a:lvl1pPr>
          </a:lstStyle>
          <a:p>
            <a:pPr/>
            <a:r>
              <a:t>2</a:t>
            </a:r>
          </a:p>
        </p:txBody>
      </p:sp>
      <p:sp>
        <p:nvSpPr>
          <p:cNvPr id="177" name="Text 13"/>
          <p:cNvSpPr txBox="1"/>
          <p:nvPr/>
        </p:nvSpPr>
        <p:spPr>
          <a:xfrm>
            <a:off x="7623333" y="2823566"/>
            <a:ext cx="2265934"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403011"/>
                </a:solidFill>
              </a:defRPr>
            </a:lvl1pPr>
          </a:lstStyle>
          <a:p>
            <a:pPr/>
            <a:r>
              <a:t>Estructura la petición</a:t>
            </a:r>
          </a:p>
        </p:txBody>
      </p:sp>
      <p:sp>
        <p:nvSpPr>
          <p:cNvPr id="178" name="Text 14"/>
          <p:cNvSpPr txBox="1"/>
          <p:nvPr/>
        </p:nvSpPr>
        <p:spPr>
          <a:xfrm>
            <a:off x="7623333" y="3237905"/>
            <a:ext cx="6091001" cy="5725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300"/>
              </a:lnSpc>
              <a:defRPr sz="1500">
                <a:solidFill>
                  <a:srgbClr val="403011"/>
                </a:solidFill>
              </a:defRPr>
            </a:pPr>
            <a:r>
              <a:t>Numera lo que necesitas: </a:t>
            </a:r>
            <a:r>
              <a:rPr b="1"/>
              <a:t>1.Rol (Actúa como un experto… 2. </a:t>
            </a:r>
            <a:r>
              <a:rPr b="1"/>
              <a:t>Diagnóstico diferencial 2. Pruebas 4. Red f</a:t>
            </a:r>
            <a:r>
              <a:rPr b="1" sz="1600"/>
              <a:t>l</a:t>
            </a:r>
            <a:r>
              <a:rPr b="1"/>
              <a:t>ags</a:t>
            </a:r>
          </a:p>
        </p:txBody>
      </p:sp>
      <p:sp>
        <p:nvSpPr>
          <p:cNvPr id="179" name="Shape 15"/>
          <p:cNvSpPr/>
          <p:nvPr/>
        </p:nvSpPr>
        <p:spPr>
          <a:xfrm>
            <a:off x="694729" y="4526041"/>
            <a:ext cx="6533556" cy="1727241"/>
          </a:xfrm>
          <a:prstGeom prst="roundRect">
            <a:avLst>
              <a:gd name="adj" fmla="val 6353"/>
            </a:avLst>
          </a:prstGeom>
          <a:solidFill>
            <a:srgbClr val="F6EBD4"/>
          </a:solidFill>
          <a:ln w="12700">
            <a:miter lim="400000"/>
          </a:ln>
        </p:spPr>
        <p:txBody>
          <a:bodyPr lIns="45719" rIns="45719"/>
          <a:lstStyle/>
          <a:p>
            <a:pPr/>
          </a:p>
        </p:txBody>
      </p:sp>
      <p:sp>
        <p:nvSpPr>
          <p:cNvPr id="180" name="Shape 16"/>
          <p:cNvSpPr/>
          <p:nvPr/>
        </p:nvSpPr>
        <p:spPr>
          <a:xfrm>
            <a:off x="694729" y="4503182"/>
            <a:ext cx="6533556" cy="91441"/>
          </a:xfrm>
          <a:prstGeom prst="roundRect">
            <a:avLst>
              <a:gd name="adj" fmla="val 50000"/>
            </a:avLst>
          </a:prstGeom>
          <a:solidFill>
            <a:srgbClr val="E8AF3B"/>
          </a:solidFill>
          <a:ln w="12700">
            <a:miter lim="400000"/>
          </a:ln>
        </p:spPr>
        <p:txBody>
          <a:bodyPr lIns="45719" rIns="45719"/>
          <a:lstStyle/>
          <a:p>
            <a:pPr/>
          </a:p>
        </p:txBody>
      </p:sp>
      <p:sp>
        <p:nvSpPr>
          <p:cNvPr id="181" name="Shape 17"/>
          <p:cNvSpPr/>
          <p:nvPr/>
        </p:nvSpPr>
        <p:spPr>
          <a:xfrm>
            <a:off x="3663672" y="4228267"/>
            <a:ext cx="595552" cy="595552"/>
          </a:xfrm>
          <a:prstGeom prst="roundRect">
            <a:avLst>
              <a:gd name="adj" fmla="val 50000"/>
            </a:avLst>
          </a:prstGeom>
          <a:solidFill>
            <a:srgbClr val="E8AF3B"/>
          </a:solidFill>
          <a:ln w="12700">
            <a:miter lim="400000"/>
          </a:ln>
        </p:spPr>
        <p:txBody>
          <a:bodyPr lIns="45719" rIns="45719"/>
          <a:lstStyle/>
          <a:p>
            <a:pPr/>
          </a:p>
        </p:txBody>
      </p:sp>
      <p:sp>
        <p:nvSpPr>
          <p:cNvPr id="182" name="Text 18"/>
          <p:cNvSpPr txBox="1"/>
          <p:nvPr/>
        </p:nvSpPr>
        <p:spPr>
          <a:xfrm>
            <a:off x="3842384" y="4377094"/>
            <a:ext cx="139838"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lvl1pPr>
          </a:lstStyle>
          <a:p>
            <a:pPr/>
            <a:r>
              <a:t>3</a:t>
            </a:r>
          </a:p>
        </p:txBody>
      </p:sp>
      <p:sp>
        <p:nvSpPr>
          <p:cNvPr id="183" name="Text 19"/>
          <p:cNvSpPr txBox="1"/>
          <p:nvPr/>
        </p:nvSpPr>
        <p:spPr>
          <a:xfrm>
            <a:off x="916066" y="5022293"/>
            <a:ext cx="2883087"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403011"/>
                </a:solidFill>
              </a:defRPr>
            </a:lvl1pPr>
          </a:lstStyle>
          <a:p>
            <a:pPr/>
            <a:r>
              <a:t>Define el formato de salida</a:t>
            </a:r>
          </a:p>
        </p:txBody>
      </p:sp>
      <p:sp>
        <p:nvSpPr>
          <p:cNvPr id="184" name="Text 20"/>
          <p:cNvSpPr txBox="1"/>
          <p:nvPr/>
        </p:nvSpPr>
        <p:spPr>
          <a:xfrm>
            <a:off x="916066" y="5436632"/>
            <a:ext cx="6090882" cy="5695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500">
                <a:solidFill>
                  <a:srgbClr val="403011"/>
                </a:solidFill>
              </a:defRPr>
            </a:lvl1pPr>
          </a:lstStyle>
          <a:p>
            <a:pPr/>
            <a:r>
              <a:t>Pide tabla, lista, checklist, resumen en 1 página. Lo que te sea más útil en consulta.</a:t>
            </a:r>
          </a:p>
        </p:txBody>
      </p:sp>
      <p:sp>
        <p:nvSpPr>
          <p:cNvPr id="185" name="Shape 21"/>
          <p:cNvSpPr/>
          <p:nvPr/>
        </p:nvSpPr>
        <p:spPr>
          <a:xfrm>
            <a:off x="7401997" y="4526041"/>
            <a:ext cx="6533675" cy="1727241"/>
          </a:xfrm>
          <a:prstGeom prst="roundRect">
            <a:avLst>
              <a:gd name="adj" fmla="val 6353"/>
            </a:avLst>
          </a:prstGeom>
          <a:solidFill>
            <a:srgbClr val="F6EBD4"/>
          </a:solidFill>
          <a:ln w="12700">
            <a:miter lim="400000"/>
          </a:ln>
        </p:spPr>
        <p:txBody>
          <a:bodyPr lIns="45719" rIns="45719"/>
          <a:lstStyle/>
          <a:p>
            <a:pPr/>
          </a:p>
        </p:txBody>
      </p:sp>
      <p:sp>
        <p:nvSpPr>
          <p:cNvPr id="186" name="Shape 22"/>
          <p:cNvSpPr/>
          <p:nvPr/>
        </p:nvSpPr>
        <p:spPr>
          <a:xfrm>
            <a:off x="7401997" y="4503182"/>
            <a:ext cx="6533675" cy="91441"/>
          </a:xfrm>
          <a:prstGeom prst="roundRect">
            <a:avLst>
              <a:gd name="adj" fmla="val 50000"/>
            </a:avLst>
          </a:prstGeom>
          <a:solidFill>
            <a:srgbClr val="CC914D"/>
          </a:solidFill>
          <a:ln w="12700">
            <a:miter lim="400000"/>
          </a:ln>
        </p:spPr>
        <p:txBody>
          <a:bodyPr lIns="45719" rIns="45719"/>
          <a:lstStyle/>
          <a:p>
            <a:pPr/>
          </a:p>
        </p:txBody>
      </p:sp>
      <p:sp>
        <p:nvSpPr>
          <p:cNvPr id="187" name="Shape 23"/>
          <p:cNvSpPr/>
          <p:nvPr/>
        </p:nvSpPr>
        <p:spPr>
          <a:xfrm>
            <a:off x="10371057" y="4228267"/>
            <a:ext cx="595552" cy="595552"/>
          </a:xfrm>
          <a:prstGeom prst="roundRect">
            <a:avLst>
              <a:gd name="adj" fmla="val 50000"/>
            </a:avLst>
          </a:prstGeom>
          <a:solidFill>
            <a:srgbClr val="CC914D"/>
          </a:solidFill>
          <a:ln w="12700">
            <a:miter lim="400000"/>
          </a:ln>
        </p:spPr>
        <p:txBody>
          <a:bodyPr lIns="45719" rIns="45719"/>
          <a:lstStyle/>
          <a:p>
            <a:pPr/>
          </a:p>
        </p:txBody>
      </p:sp>
      <p:sp>
        <p:nvSpPr>
          <p:cNvPr id="188" name="Text 24"/>
          <p:cNvSpPr txBox="1"/>
          <p:nvPr/>
        </p:nvSpPr>
        <p:spPr>
          <a:xfrm>
            <a:off x="10549770" y="4377094"/>
            <a:ext cx="139838"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lvl1pPr>
          </a:lstStyle>
          <a:p>
            <a:pPr/>
            <a:r>
              <a:t>4</a:t>
            </a:r>
          </a:p>
        </p:txBody>
      </p:sp>
      <p:sp>
        <p:nvSpPr>
          <p:cNvPr id="189" name="Text 25"/>
          <p:cNvSpPr txBox="1"/>
          <p:nvPr/>
        </p:nvSpPr>
        <p:spPr>
          <a:xfrm>
            <a:off x="7623333" y="5022293"/>
            <a:ext cx="2131853"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403011"/>
                </a:solidFill>
              </a:defRPr>
            </a:lvl1pPr>
          </a:lstStyle>
          <a:p>
            <a:pPr/>
            <a:r>
              <a:t>Añade restricciones</a:t>
            </a:r>
          </a:p>
        </p:txBody>
      </p:sp>
      <p:sp>
        <p:nvSpPr>
          <p:cNvPr id="190" name="Text 26"/>
          <p:cNvSpPr txBox="1"/>
          <p:nvPr/>
        </p:nvSpPr>
        <p:spPr>
          <a:xfrm>
            <a:off x="7623333" y="5436632"/>
            <a:ext cx="5558130" cy="2774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i="1" sz="1500">
                <a:solidFill>
                  <a:srgbClr val="403011"/>
                </a:solidFill>
              </a:defRPr>
            </a:lvl1pPr>
          </a:lstStyle>
          <a:p>
            <a:pPr/>
            <a:r>
              <a:t>"Máximo 1 página", "Solo guías SEORL 2024", "Tono para un R1"</a:t>
            </a:r>
          </a:p>
        </p:txBody>
      </p:sp>
      <p:sp>
        <p:nvSpPr>
          <p:cNvPr id="191" name="Shape 27"/>
          <p:cNvSpPr/>
          <p:nvPr/>
        </p:nvSpPr>
        <p:spPr>
          <a:xfrm>
            <a:off x="694730" y="6448662"/>
            <a:ext cx="12595861" cy="1074064"/>
          </a:xfrm>
          <a:prstGeom prst="roundRect">
            <a:avLst>
              <a:gd name="adj" fmla="val 27725"/>
            </a:avLst>
          </a:prstGeom>
          <a:solidFill>
            <a:srgbClr val="DFE4CE"/>
          </a:solidFill>
          <a:ln w="12700">
            <a:miter lim="400000"/>
          </a:ln>
        </p:spPr>
        <p:txBody>
          <a:bodyPr lIns="45719" rIns="45719"/>
          <a:lstStyle/>
          <a:p>
            <a:pPr/>
          </a:p>
        </p:txBody>
      </p:sp>
      <p:pic>
        <p:nvPicPr>
          <p:cNvPr id="192" name="Image 0" descr="Image 0"/>
          <p:cNvPicPr>
            <a:picLocks noChangeAspect="1"/>
          </p:cNvPicPr>
          <p:nvPr/>
        </p:nvPicPr>
        <p:blipFill>
          <a:blip r:embed="rId3">
            <a:extLst/>
          </a:blip>
          <a:stretch>
            <a:fillRect/>
          </a:stretch>
        </p:blipFill>
        <p:spPr>
          <a:xfrm>
            <a:off x="893207" y="6736318"/>
            <a:ext cx="248126" cy="198478"/>
          </a:xfrm>
          <a:prstGeom prst="rect">
            <a:avLst/>
          </a:prstGeom>
          <a:ln w="12700">
            <a:miter lim="400000"/>
          </a:ln>
        </p:spPr>
      </p:pic>
      <p:sp>
        <p:nvSpPr>
          <p:cNvPr id="193" name="Text 28"/>
          <p:cNvSpPr txBox="1"/>
          <p:nvPr/>
        </p:nvSpPr>
        <p:spPr>
          <a:xfrm>
            <a:off x="1339810" y="6671905"/>
            <a:ext cx="12397383" cy="5695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300"/>
              </a:lnSpc>
              <a:defRPr sz="1500"/>
            </a:pPr>
            <a:r>
              <a:t>💡 </a:t>
            </a:r>
            <a:r>
              <a:rPr b="1"/>
              <a:t>Pro Tip:</a:t>
            </a:r>
            <a:r>
              <a:t> ¿No sabes cómo empezar el prompt? Dile a la IA: </a:t>
            </a:r>
            <a:r>
              <a:rPr i="1"/>
              <a:t>"Actúa como experto en ingeniería de prompts. Hazme las preguntas </a:t>
            </a:r>
            <a:endParaRPr i="1"/>
          </a:p>
          <a:p>
            <a:pPr>
              <a:lnSpc>
                <a:spcPts val="2300"/>
              </a:lnSpc>
              <a:defRPr sz="1500"/>
            </a:pPr>
            <a:r>
              <a:rPr i="1"/>
              <a:t>necesarias para crear el prompt perfecto sobre un paciente con vértigo."</a:t>
            </a:r>
            <a:r>
              <a:t> Ella misma te guiará."</a:t>
            </a:r>
          </a:p>
        </p:txBody>
      </p:sp>
      <p:pic>
        <p:nvPicPr>
          <p:cNvPr id="194" name="Picture 32" descr="Picture 32"/>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4"/>
          <p:cNvSpPr/>
          <p:nvPr/>
        </p:nvSpPr>
        <p:spPr>
          <a:xfrm>
            <a:off x="7428547" y="3118925"/>
            <a:ext cx="6571418" cy="2947274"/>
          </a:xfrm>
          <a:prstGeom prst="roundRect">
            <a:avLst>
              <a:gd name="adj" fmla="val 18471"/>
            </a:avLst>
          </a:prstGeom>
          <a:solidFill>
            <a:srgbClr val="738D48"/>
          </a:solidFill>
          <a:ln w="12700">
            <a:miter lim="400000"/>
          </a:ln>
        </p:spPr>
        <p:txBody>
          <a:bodyPr lIns="45719" rIns="45719"/>
          <a:lstStyle/>
          <a:p>
            <a:pPr/>
          </a:p>
        </p:txBody>
      </p:sp>
      <p:sp>
        <p:nvSpPr>
          <p:cNvPr id="199" name="Shape 4"/>
          <p:cNvSpPr/>
          <p:nvPr/>
        </p:nvSpPr>
        <p:spPr>
          <a:xfrm>
            <a:off x="630435" y="3122551"/>
            <a:ext cx="6571418" cy="2947274"/>
          </a:xfrm>
          <a:prstGeom prst="roundRect">
            <a:avLst>
              <a:gd name="adj" fmla="val 18471"/>
            </a:avLst>
          </a:prstGeom>
          <a:solidFill>
            <a:srgbClr val="8D6348"/>
          </a:solidFill>
          <a:ln w="12700">
            <a:miter lim="400000"/>
          </a:ln>
        </p:spPr>
        <p:txBody>
          <a:bodyPr lIns="45719" rIns="45719"/>
          <a:lstStyle/>
          <a:p>
            <a:pPr/>
          </a:p>
        </p:txBody>
      </p:sp>
      <p:sp>
        <p:nvSpPr>
          <p:cNvPr id="200" name="Shape 27"/>
          <p:cNvSpPr/>
          <p:nvPr/>
        </p:nvSpPr>
        <p:spPr>
          <a:xfrm>
            <a:off x="630435" y="6344877"/>
            <a:ext cx="11461352" cy="725807"/>
          </a:xfrm>
          <a:prstGeom prst="roundRect">
            <a:avLst>
              <a:gd name="adj" fmla="val 27725"/>
            </a:avLst>
          </a:prstGeom>
          <a:solidFill>
            <a:srgbClr val="DFE4CE"/>
          </a:solidFill>
          <a:ln w="12700">
            <a:miter lim="400000"/>
          </a:ln>
        </p:spPr>
        <p:txBody>
          <a:bodyPr lIns="45719" rIns="45719"/>
          <a:lstStyle/>
          <a:p>
            <a:pPr/>
          </a:p>
        </p:txBody>
      </p:sp>
      <p:pic>
        <p:nvPicPr>
          <p:cNvPr id="201" name="Image 0" descr="Image 0"/>
          <p:cNvPicPr>
            <a:picLocks noChangeAspect="1"/>
          </p:cNvPicPr>
          <p:nvPr/>
        </p:nvPicPr>
        <p:blipFill>
          <a:blip r:embed="rId3">
            <a:extLst/>
          </a:blip>
          <a:stretch>
            <a:fillRect/>
          </a:stretch>
        </p:blipFill>
        <p:spPr>
          <a:xfrm>
            <a:off x="828912" y="6632532"/>
            <a:ext cx="248126" cy="198478"/>
          </a:xfrm>
          <a:prstGeom prst="rect">
            <a:avLst/>
          </a:prstGeom>
          <a:ln w="12700">
            <a:miter lim="400000"/>
          </a:ln>
        </p:spPr>
      </p:pic>
      <p:sp>
        <p:nvSpPr>
          <p:cNvPr id="202" name="Shape 0"/>
          <p:cNvSpPr/>
          <p:nvPr/>
        </p:nvSpPr>
        <p:spPr>
          <a:xfrm>
            <a:off x="793790" y="1496020"/>
            <a:ext cx="3761427" cy="441485"/>
          </a:xfrm>
          <a:prstGeom prst="roundRect">
            <a:avLst>
              <a:gd name="adj" fmla="val 50000"/>
            </a:avLst>
          </a:prstGeom>
          <a:ln w="7620">
            <a:solidFill>
              <a:srgbClr val="626C3B"/>
            </a:solidFill>
          </a:ln>
        </p:spPr>
        <p:txBody>
          <a:bodyPr lIns="45719" rIns="45719"/>
          <a:lstStyle/>
          <a:p>
            <a:pPr/>
          </a:p>
        </p:txBody>
      </p:sp>
      <p:sp>
        <p:nvSpPr>
          <p:cNvPr id="203" name="Text 1"/>
          <p:cNvSpPr txBox="1"/>
          <p:nvPr/>
        </p:nvSpPr>
        <p:spPr>
          <a:xfrm>
            <a:off x="948928" y="1571625"/>
            <a:ext cx="3451151"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626C3B"/>
                </a:solidFill>
              </a:defRPr>
            </a:lvl1pPr>
          </a:lstStyle>
          <a:p>
            <a:pPr/>
            <a:r>
              <a:t>BLOQUE 3 · DEMO 1 · CÓMO USAR LA IA</a:t>
            </a:r>
          </a:p>
        </p:txBody>
      </p:sp>
      <p:sp>
        <p:nvSpPr>
          <p:cNvPr id="204" name="Text 2"/>
          <p:cNvSpPr txBox="1"/>
          <p:nvPr/>
        </p:nvSpPr>
        <p:spPr>
          <a:xfrm>
            <a:off x="793790" y="2028230"/>
            <a:ext cx="9050909"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403011"/>
                </a:solidFill>
              </a:defRPr>
            </a:lvl1pPr>
          </a:lstStyle>
          <a:p>
            <a:pPr/>
            <a:r>
              <a:t>Prompting: ¿Cómo hablar con la IA?</a:t>
            </a:r>
          </a:p>
        </p:txBody>
      </p:sp>
      <p:sp>
        <p:nvSpPr>
          <p:cNvPr id="205" name="Text 3"/>
          <p:cNvSpPr txBox="1"/>
          <p:nvPr/>
        </p:nvSpPr>
        <p:spPr>
          <a:xfrm>
            <a:off x="1275514" y="6512872"/>
            <a:ext cx="10430948" cy="3282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800"/>
              </a:lnSpc>
              <a:defRPr sz="1500"/>
            </a:pPr>
            <a:r>
              <a:t>Misma herramienta, idéntico paciente, resultados radicalmente distintos. </a:t>
            </a:r>
            <a:r>
              <a:rPr b="1"/>
              <a:t>La diferencia está solo en cómo se lo pedimos.</a:t>
            </a:r>
          </a:p>
        </p:txBody>
      </p:sp>
      <p:sp>
        <p:nvSpPr>
          <p:cNvPr id="206" name="Text 5"/>
          <p:cNvSpPr txBox="1"/>
          <p:nvPr/>
        </p:nvSpPr>
        <p:spPr>
          <a:xfrm>
            <a:off x="857250" y="3248638"/>
            <a:ext cx="2087898" cy="3656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700"/>
              </a:lnSpc>
              <a:defRPr sz="2200"/>
            </a:pPr>
            <a:r>
              <a:t>❌</a:t>
            </a:r>
            <a:r>
              <a:rPr>
                <a:solidFill>
                  <a:srgbClr val="FFFFFF"/>
                </a:solidFill>
              </a:rPr>
              <a:t> Prompt pobre</a:t>
            </a:r>
          </a:p>
        </p:txBody>
      </p:sp>
      <p:sp>
        <p:nvSpPr>
          <p:cNvPr id="207" name="Text 6"/>
          <p:cNvSpPr txBox="1"/>
          <p:nvPr/>
        </p:nvSpPr>
        <p:spPr>
          <a:xfrm>
            <a:off x="857249" y="3837402"/>
            <a:ext cx="6117790"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i="1" sz="1700">
                <a:solidFill>
                  <a:srgbClr val="FFFFFF"/>
                </a:solidFill>
              </a:defRPr>
            </a:lvl1pPr>
          </a:lstStyle>
          <a:p>
            <a:pPr/>
            <a:r>
              <a:t>"Soy médico y tengo un paciente de 52 años con dolor en el pecho que le va al brazo y mandíbula, con sudor y náuseas. ¿Qué puede ser y qué hago?"</a:t>
            </a:r>
          </a:p>
        </p:txBody>
      </p:sp>
      <p:sp>
        <p:nvSpPr>
          <p:cNvPr id="208" name="Text 7"/>
          <p:cNvSpPr txBox="1"/>
          <p:nvPr/>
        </p:nvSpPr>
        <p:spPr>
          <a:xfrm>
            <a:off x="857249" y="5130184"/>
            <a:ext cx="6117790"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FFFFFF"/>
                </a:solidFill>
              </a:defRPr>
            </a:lvl1pPr>
          </a:lstStyle>
          <a:p>
            <a:pPr/>
            <a:r>
              <a:t>→ Texto genérico. Diagnóstico diferencial tipo libro de texto. Sin estructura útil para consulta.</a:t>
            </a:r>
          </a:p>
        </p:txBody>
      </p:sp>
      <p:sp>
        <p:nvSpPr>
          <p:cNvPr id="209" name="Text 8"/>
          <p:cNvSpPr txBox="1"/>
          <p:nvPr/>
        </p:nvSpPr>
        <p:spPr>
          <a:xfrm>
            <a:off x="7646547" y="3248638"/>
            <a:ext cx="2647107" cy="3656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700"/>
              </a:lnSpc>
              <a:defRPr sz="2200"/>
            </a:pPr>
            <a:r>
              <a:t>✅</a:t>
            </a:r>
            <a:r>
              <a:rPr>
                <a:solidFill>
                  <a:srgbClr val="403011"/>
                </a:solidFill>
              </a:rPr>
              <a:t> </a:t>
            </a:r>
            <a:r>
              <a:rPr>
                <a:solidFill>
                  <a:srgbClr val="FFFFFF"/>
                </a:solidFill>
              </a:rPr>
              <a:t>Prompt de calidad</a:t>
            </a:r>
          </a:p>
        </p:txBody>
      </p:sp>
      <p:sp>
        <p:nvSpPr>
          <p:cNvPr id="210" name="Text 9"/>
          <p:cNvSpPr txBox="1"/>
          <p:nvPr/>
        </p:nvSpPr>
        <p:spPr>
          <a:xfrm>
            <a:off x="7646547" y="3839550"/>
            <a:ext cx="6244710"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solidFill>
                  <a:srgbClr val="FFFFFF"/>
                </a:solidFill>
              </a:defRPr>
            </a:pPr>
            <a:r>
              <a:t>Añade: </a:t>
            </a:r>
            <a:r>
              <a:rPr b="1"/>
              <a:t>rol profesional</a:t>
            </a:r>
            <a:r>
              <a:t> + </a:t>
            </a:r>
            <a:r>
              <a:rPr b="1"/>
              <a:t>petición numerada</a:t>
            </a:r>
            <a:r>
              <a:t> + </a:t>
            </a:r>
            <a:r>
              <a:rPr b="1"/>
              <a:t>formato tabla</a:t>
            </a:r>
            <a:r>
              <a:t> + </a:t>
            </a:r>
            <a:r>
              <a:rPr b="1"/>
              <a:t>columnas concretas</a:t>
            </a:r>
          </a:p>
        </p:txBody>
      </p:sp>
      <p:sp>
        <p:nvSpPr>
          <p:cNvPr id="211" name="Text 10"/>
          <p:cNvSpPr txBox="1"/>
          <p:nvPr/>
        </p:nvSpPr>
        <p:spPr>
          <a:xfrm>
            <a:off x="7646547" y="4769429"/>
            <a:ext cx="6244710"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FFFFFF"/>
                </a:solidFill>
              </a:defRPr>
            </a:lvl1pPr>
          </a:lstStyle>
          <a:p>
            <a:pPr/>
            <a:r>
              <a:t>→ Tabla con 6 diagnósticos ordenados por probabilidad (TTM, dental, salivar, neuralgia, neoplasia, arteritis) + red flags + siguiente paso.</a:t>
            </a:r>
          </a:p>
        </p:txBody>
      </p:sp>
      <p:pic>
        <p:nvPicPr>
          <p:cNvPr id="212" name="Picture 13" descr="Picture 13"/>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9"/>
          <p:cNvSpPr/>
          <p:nvPr/>
        </p:nvSpPr>
        <p:spPr>
          <a:xfrm>
            <a:off x="9965379" y="3963353"/>
            <a:ext cx="3735339" cy="2505076"/>
          </a:xfrm>
          <a:prstGeom prst="roundRect">
            <a:avLst>
              <a:gd name="adj" fmla="val 10896"/>
            </a:avLst>
          </a:prstGeom>
          <a:solidFill>
            <a:srgbClr val="738D48"/>
          </a:solidFill>
          <a:ln w="7620">
            <a:solidFill>
              <a:srgbClr val="CE9521"/>
            </a:solidFill>
          </a:ln>
        </p:spPr>
        <p:txBody>
          <a:bodyPr lIns="45719" rIns="45719"/>
          <a:lstStyle/>
          <a:p>
            <a:pPr/>
          </a:p>
        </p:txBody>
      </p:sp>
      <p:pic>
        <p:nvPicPr>
          <p:cNvPr id="217" name="Image 0" descr="Image 0"/>
          <p:cNvPicPr>
            <a:picLocks noChangeAspect="1"/>
          </p:cNvPicPr>
          <p:nvPr/>
        </p:nvPicPr>
        <p:blipFill>
          <a:blip r:embed="rId3">
            <a:extLst/>
          </a:blip>
          <a:stretch>
            <a:fillRect/>
          </a:stretch>
        </p:blipFill>
        <p:spPr>
          <a:xfrm flipH="1">
            <a:off x="-97796" y="0"/>
            <a:ext cx="5760721" cy="8229600"/>
          </a:xfrm>
          <a:prstGeom prst="rect">
            <a:avLst/>
          </a:prstGeom>
          <a:ln w="12700">
            <a:miter lim="400000"/>
          </a:ln>
        </p:spPr>
      </p:pic>
      <p:sp>
        <p:nvSpPr>
          <p:cNvPr id="218" name="Shape 0"/>
          <p:cNvSpPr/>
          <p:nvPr/>
        </p:nvSpPr>
        <p:spPr>
          <a:xfrm>
            <a:off x="6144295" y="964644"/>
            <a:ext cx="4600219" cy="441485"/>
          </a:xfrm>
          <a:prstGeom prst="roundRect">
            <a:avLst>
              <a:gd name="adj" fmla="val 50000"/>
            </a:avLst>
          </a:prstGeom>
          <a:ln w="7620">
            <a:solidFill>
              <a:srgbClr val="626C3B"/>
            </a:solidFill>
          </a:ln>
        </p:spPr>
        <p:txBody>
          <a:bodyPr lIns="45719" rIns="45719"/>
          <a:lstStyle/>
          <a:p>
            <a:pPr/>
          </a:p>
        </p:txBody>
      </p:sp>
      <p:sp>
        <p:nvSpPr>
          <p:cNvPr id="219" name="Text 1"/>
          <p:cNvSpPr txBox="1"/>
          <p:nvPr/>
        </p:nvSpPr>
        <p:spPr>
          <a:xfrm>
            <a:off x="6288003" y="1040249"/>
            <a:ext cx="4281116"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626C3B"/>
                </a:solidFill>
              </a:defRPr>
            </a:lvl1pPr>
          </a:lstStyle>
          <a:p>
            <a:pPr/>
            <a:r>
              <a:t>BLOQUE 3 · DEMO 2 · BÚSQUEDA BIBLIOGRÁFICA</a:t>
            </a:r>
          </a:p>
        </p:txBody>
      </p:sp>
      <p:sp>
        <p:nvSpPr>
          <p:cNvPr id="220" name="Text 2"/>
          <p:cNvSpPr txBox="1"/>
          <p:nvPr/>
        </p:nvSpPr>
        <p:spPr>
          <a:xfrm>
            <a:off x="6144295" y="1496853"/>
            <a:ext cx="7556422" cy="20843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403011"/>
                </a:solidFill>
              </a:defRPr>
            </a:lvl1pPr>
          </a:lstStyle>
          <a:p>
            <a:pPr/>
            <a:r>
              <a:t>Consensus: De 24.320 Resultados a Respuestas Reales</a:t>
            </a:r>
          </a:p>
        </p:txBody>
      </p:sp>
      <p:sp>
        <p:nvSpPr>
          <p:cNvPr id="221" name="Shape 3"/>
          <p:cNvSpPr/>
          <p:nvPr/>
        </p:nvSpPr>
        <p:spPr>
          <a:xfrm>
            <a:off x="5980941" y="3963353"/>
            <a:ext cx="3828218" cy="2505076"/>
          </a:xfrm>
          <a:prstGeom prst="roundRect">
            <a:avLst>
              <a:gd name="adj" fmla="val 16489"/>
            </a:avLst>
          </a:prstGeom>
          <a:solidFill>
            <a:srgbClr val="8D6348"/>
          </a:solidFill>
          <a:ln w="12700">
            <a:miter lim="400000"/>
          </a:ln>
        </p:spPr>
        <p:txBody>
          <a:bodyPr lIns="45719" rIns="45719"/>
          <a:lstStyle/>
          <a:p>
            <a:pPr/>
          </a:p>
        </p:txBody>
      </p:sp>
      <p:sp>
        <p:nvSpPr>
          <p:cNvPr id="222" name="Text 4"/>
          <p:cNvSpPr txBox="1"/>
          <p:nvPr/>
        </p:nvSpPr>
        <p:spPr>
          <a:xfrm>
            <a:off x="6207754" y="4190167"/>
            <a:ext cx="2786944" cy="3656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700"/>
              </a:lnSpc>
              <a:defRPr sz="2200"/>
            </a:pPr>
            <a:r>
              <a:t>❌</a:t>
            </a:r>
            <a:r>
              <a:rPr>
                <a:solidFill>
                  <a:srgbClr val="FFFFFF"/>
                </a:solidFill>
              </a:rPr>
              <a:t> PubMed tradicional</a:t>
            </a:r>
          </a:p>
        </p:txBody>
      </p:sp>
      <p:sp>
        <p:nvSpPr>
          <p:cNvPr id="223" name="Text 5"/>
          <p:cNvSpPr txBox="1"/>
          <p:nvPr/>
        </p:nvSpPr>
        <p:spPr>
          <a:xfrm>
            <a:off x="6207754" y="4778931"/>
            <a:ext cx="3374588"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800"/>
              </a:lnSpc>
              <a:buSzPct val="100000"/>
              <a:buChar char="•"/>
              <a:defRPr sz="1700">
                <a:solidFill>
                  <a:srgbClr val="FFFFFF"/>
                </a:solidFill>
              </a:defRPr>
            </a:pPr>
            <a:r>
              <a:t>Buscar "vértigo"</a:t>
            </a:r>
          </a:p>
          <a:p>
            <a:pPr marL="342900" indent="-342900">
              <a:lnSpc>
                <a:spcPts val="2800"/>
              </a:lnSpc>
              <a:buSzPct val="100000"/>
              <a:buChar char="•"/>
              <a:defRPr sz="1700">
                <a:solidFill>
                  <a:srgbClr val="FFFFFF"/>
                </a:solidFill>
              </a:defRPr>
            </a:pPr>
            <a:r>
              <a:t>24.320 resultados</a:t>
            </a:r>
          </a:p>
          <a:p>
            <a:pPr marL="342900" indent="-342900">
              <a:lnSpc>
                <a:spcPts val="2800"/>
              </a:lnSpc>
              <a:buSzPct val="100000"/>
              <a:buChar char="•"/>
              <a:defRPr sz="1700">
                <a:solidFill>
                  <a:srgbClr val="FFFFFF"/>
                </a:solidFill>
              </a:defRPr>
            </a:pPr>
            <a:r>
              <a:t>99% irrelevantes</a:t>
            </a:r>
          </a:p>
          <a:p>
            <a:pPr marL="342900" indent="-342900">
              <a:lnSpc>
                <a:spcPts val="2800"/>
              </a:lnSpc>
              <a:buSzPct val="100000"/>
              <a:buChar char="•"/>
              <a:defRPr sz="1700">
                <a:solidFill>
                  <a:srgbClr val="FFFFFF"/>
                </a:solidFill>
              </a:defRPr>
            </a:pPr>
            <a:r>
              <a:t>Horas perdidas</a:t>
            </a:r>
          </a:p>
        </p:txBody>
      </p:sp>
      <p:sp>
        <p:nvSpPr>
          <p:cNvPr id="224" name="Text 6"/>
          <p:cNvSpPr txBox="1"/>
          <p:nvPr/>
        </p:nvSpPr>
        <p:spPr>
          <a:xfrm>
            <a:off x="10206827" y="4190167"/>
            <a:ext cx="1946857" cy="3656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sz="2200"/>
            </a:pPr>
            <a:r>
              <a:t>✅</a:t>
            </a:r>
            <a:r>
              <a:rPr>
                <a:solidFill>
                  <a:srgbClr val="403011"/>
                </a:solidFill>
              </a:rPr>
              <a:t> </a:t>
            </a:r>
            <a:r>
              <a:rPr>
                <a:solidFill>
                  <a:srgbClr val="FFFFFF"/>
                </a:solidFill>
              </a:rPr>
              <a:t>Consensus</a:t>
            </a:r>
            <a:r>
              <a:rPr>
                <a:solidFill>
                  <a:srgbClr val="403011"/>
                </a:solidFill>
              </a:rPr>
              <a:t> </a:t>
            </a:r>
          </a:p>
        </p:txBody>
      </p:sp>
      <p:sp>
        <p:nvSpPr>
          <p:cNvPr id="225" name="Text 7"/>
          <p:cNvSpPr txBox="1"/>
          <p:nvPr/>
        </p:nvSpPr>
        <p:spPr>
          <a:xfrm>
            <a:off x="10199207" y="4778931"/>
            <a:ext cx="3501510"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800"/>
              </a:lnSpc>
              <a:buSzPct val="100000"/>
              <a:buChar char="•"/>
              <a:defRPr sz="1700">
                <a:solidFill>
                  <a:srgbClr val="FFFFFF"/>
                </a:solidFill>
              </a:defRPr>
            </a:pPr>
            <a:r>
              <a:t>Pregunta clínica directa</a:t>
            </a:r>
          </a:p>
          <a:p>
            <a:pPr marL="342900" indent="-342900">
              <a:lnSpc>
                <a:spcPts val="2800"/>
              </a:lnSpc>
              <a:buSzPct val="100000"/>
              <a:buChar char="•"/>
              <a:defRPr sz="1700">
                <a:solidFill>
                  <a:srgbClr val="FFFFFF"/>
                </a:solidFill>
              </a:defRPr>
            </a:pPr>
            <a:r>
              <a:t>Filtros por evidencia</a:t>
            </a:r>
          </a:p>
          <a:p>
            <a:pPr marL="342900" indent="-342900">
              <a:lnSpc>
                <a:spcPts val="2800"/>
              </a:lnSpc>
              <a:buSzPct val="100000"/>
              <a:buChar char="•"/>
              <a:defRPr sz="1700">
                <a:solidFill>
                  <a:srgbClr val="FFFFFF"/>
                </a:solidFill>
              </a:defRPr>
            </a:pPr>
            <a:r>
              <a:t>Cada cita con DOI oficial</a:t>
            </a:r>
          </a:p>
          <a:p>
            <a:pPr marL="342900" indent="-342900">
              <a:lnSpc>
                <a:spcPts val="2800"/>
              </a:lnSpc>
              <a:buSzPct val="100000"/>
              <a:buChar char="•"/>
              <a:defRPr sz="1700">
                <a:solidFill>
                  <a:srgbClr val="FFFFFF"/>
                </a:solidFill>
              </a:defRPr>
            </a:pPr>
            <a:r>
              <a:t>Punto de partida claro</a:t>
            </a:r>
          </a:p>
        </p:txBody>
      </p:sp>
      <p:pic>
        <p:nvPicPr>
          <p:cNvPr id="226" name="Picture 11" descr="Picture 11"/>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3"/>
          <p:cNvSpPr/>
          <p:nvPr/>
        </p:nvSpPr>
        <p:spPr>
          <a:xfrm>
            <a:off x="6172318" y="5389050"/>
            <a:ext cx="4532362" cy="814865"/>
          </a:xfrm>
          <a:prstGeom prst="roundRect">
            <a:avLst>
              <a:gd name="adj" fmla="val 6353"/>
            </a:avLst>
          </a:prstGeom>
          <a:solidFill>
            <a:srgbClr val="F6EBD4"/>
          </a:solidFill>
          <a:ln w="12700">
            <a:miter lim="400000"/>
          </a:ln>
        </p:spPr>
        <p:txBody>
          <a:bodyPr lIns="45719" rIns="45719"/>
          <a:lstStyle/>
          <a:p>
            <a:pPr/>
          </a:p>
        </p:txBody>
      </p:sp>
      <p:sp>
        <p:nvSpPr>
          <p:cNvPr id="231" name="Shape 3"/>
          <p:cNvSpPr/>
          <p:nvPr/>
        </p:nvSpPr>
        <p:spPr>
          <a:xfrm>
            <a:off x="10126147" y="3304499"/>
            <a:ext cx="3801429" cy="1440861"/>
          </a:xfrm>
          <a:prstGeom prst="roundRect">
            <a:avLst>
              <a:gd name="adj" fmla="val 6353"/>
            </a:avLst>
          </a:prstGeom>
          <a:solidFill>
            <a:srgbClr val="F6EBD4"/>
          </a:solidFill>
          <a:ln w="12700">
            <a:miter lim="400000"/>
          </a:ln>
        </p:spPr>
        <p:txBody>
          <a:bodyPr lIns="45719" rIns="45719"/>
          <a:lstStyle/>
          <a:p>
            <a:pPr/>
          </a:p>
        </p:txBody>
      </p:sp>
      <p:sp>
        <p:nvSpPr>
          <p:cNvPr id="232" name="Shape 3"/>
          <p:cNvSpPr/>
          <p:nvPr/>
        </p:nvSpPr>
        <p:spPr>
          <a:xfrm>
            <a:off x="6172318" y="3313033"/>
            <a:ext cx="3801430" cy="1440861"/>
          </a:xfrm>
          <a:prstGeom prst="roundRect">
            <a:avLst>
              <a:gd name="adj" fmla="val 6353"/>
            </a:avLst>
          </a:prstGeom>
          <a:solidFill>
            <a:srgbClr val="F6EBD4"/>
          </a:solidFill>
          <a:ln w="12700">
            <a:miter lim="400000"/>
          </a:ln>
        </p:spPr>
        <p:txBody>
          <a:bodyPr lIns="45719" rIns="45719"/>
          <a:lstStyle/>
          <a:p>
            <a:pPr/>
          </a:p>
        </p:txBody>
      </p:sp>
      <p:pic>
        <p:nvPicPr>
          <p:cNvPr id="233" name="Image 0" descr="Image 0"/>
          <p:cNvPicPr>
            <a:picLocks noChangeAspect="1"/>
          </p:cNvPicPr>
          <p:nvPr/>
        </p:nvPicPr>
        <p:blipFill>
          <a:blip r:embed="rId3">
            <a:extLst/>
          </a:blip>
          <a:stretch>
            <a:fillRect/>
          </a:stretch>
        </p:blipFill>
        <p:spPr>
          <a:xfrm>
            <a:off x="0" y="0"/>
            <a:ext cx="5760721" cy="8229600"/>
          </a:xfrm>
          <a:prstGeom prst="rect">
            <a:avLst/>
          </a:prstGeom>
          <a:ln w="12700">
            <a:miter lim="400000"/>
          </a:ln>
        </p:spPr>
      </p:pic>
      <p:sp>
        <p:nvSpPr>
          <p:cNvPr id="234" name="Shape 0"/>
          <p:cNvSpPr/>
          <p:nvPr/>
        </p:nvSpPr>
        <p:spPr>
          <a:xfrm>
            <a:off x="6172320" y="994529"/>
            <a:ext cx="5589478" cy="366356"/>
          </a:xfrm>
          <a:prstGeom prst="roundRect">
            <a:avLst>
              <a:gd name="adj" fmla="val 50000"/>
            </a:avLst>
          </a:prstGeom>
          <a:ln w="7620">
            <a:solidFill>
              <a:srgbClr val="626C3B"/>
            </a:solidFill>
          </a:ln>
        </p:spPr>
        <p:txBody>
          <a:bodyPr lIns="45719" rIns="45719"/>
          <a:lstStyle/>
          <a:p>
            <a:pPr/>
          </a:p>
        </p:txBody>
      </p:sp>
      <p:sp>
        <p:nvSpPr>
          <p:cNvPr id="235" name="Text 1"/>
          <p:cNvSpPr txBox="1"/>
          <p:nvPr/>
        </p:nvSpPr>
        <p:spPr>
          <a:xfrm>
            <a:off x="6297453" y="1060846"/>
            <a:ext cx="4823645" cy="2179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200">
                <a:solidFill>
                  <a:srgbClr val="626C3B"/>
                </a:solidFill>
              </a:defRPr>
            </a:lvl1pPr>
          </a:lstStyle>
          <a:p>
            <a:pPr/>
            <a:r>
              <a:t>BLOQUE 3 · DEMO 3 · DEEP RESEARCH: TU ANALISTA PERSONAL</a:t>
            </a:r>
          </a:p>
        </p:txBody>
      </p:sp>
      <p:sp>
        <p:nvSpPr>
          <p:cNvPr id="236" name="Text 2"/>
          <p:cNvSpPr txBox="1"/>
          <p:nvPr/>
        </p:nvSpPr>
        <p:spPr>
          <a:xfrm>
            <a:off x="6172318" y="1428512"/>
            <a:ext cx="7772164" cy="1248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800"/>
              </a:lnSpc>
              <a:defRPr sz="3800">
                <a:solidFill>
                  <a:srgbClr val="403011"/>
                </a:solidFill>
              </a:defRPr>
            </a:pPr>
            <a:r>
              <a:t>Deep Research: Una Semana de Trabajo en 15 Minutos </a:t>
            </a:r>
            <a:r>
              <a:rPr>
                <a:solidFill>
                  <a:srgbClr val="000000"/>
                </a:solidFill>
              </a:rPr>
              <a:t>⏱️</a:t>
            </a:r>
          </a:p>
        </p:txBody>
      </p:sp>
      <p:sp>
        <p:nvSpPr>
          <p:cNvPr id="237" name="Text 3"/>
          <p:cNvSpPr txBox="1"/>
          <p:nvPr/>
        </p:nvSpPr>
        <p:spPr>
          <a:xfrm>
            <a:off x="6172318" y="2914768"/>
            <a:ext cx="224596" cy="2774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solidFill>
                  <a:srgbClr val="403011"/>
                </a:solidFill>
              </a:defRPr>
            </a:lvl1pPr>
          </a:lstStyle>
          <a:p>
            <a:pPr/>
            <a:r>
              <a:t>01</a:t>
            </a:r>
          </a:p>
        </p:txBody>
      </p:sp>
      <p:sp>
        <p:nvSpPr>
          <p:cNvPr id="238" name="Shape 4"/>
          <p:cNvSpPr/>
          <p:nvPr/>
        </p:nvSpPr>
        <p:spPr>
          <a:xfrm>
            <a:off x="6172318" y="3224926"/>
            <a:ext cx="3801430" cy="22861"/>
          </a:xfrm>
          <a:prstGeom prst="rect">
            <a:avLst/>
          </a:prstGeom>
          <a:solidFill>
            <a:srgbClr val="626C3B"/>
          </a:solidFill>
          <a:ln w="12700">
            <a:miter lim="400000"/>
          </a:ln>
        </p:spPr>
        <p:txBody>
          <a:bodyPr lIns="45719" rIns="45719"/>
          <a:lstStyle/>
          <a:p>
            <a:pPr/>
          </a:p>
        </p:txBody>
      </p:sp>
      <p:sp>
        <p:nvSpPr>
          <p:cNvPr id="239" name="Text 5"/>
          <p:cNvSpPr txBox="1"/>
          <p:nvPr/>
        </p:nvSpPr>
        <p:spPr>
          <a:xfrm>
            <a:off x="6237756" y="3374209"/>
            <a:ext cx="3165012" cy="6041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900">
                <a:solidFill>
                  <a:srgbClr val="403011"/>
                </a:solidFill>
              </a:defRPr>
            </a:lvl1pPr>
          </a:lstStyle>
          <a:p>
            <a:pPr/>
            <a:r>
              <a:t>Navega internet de forma autónoma</a:t>
            </a:r>
          </a:p>
        </p:txBody>
      </p:sp>
      <p:sp>
        <p:nvSpPr>
          <p:cNvPr id="240" name="Text 6"/>
          <p:cNvSpPr txBox="1"/>
          <p:nvPr/>
        </p:nvSpPr>
        <p:spPr>
          <a:xfrm>
            <a:off x="6234886" y="4082653"/>
            <a:ext cx="3147672" cy="2774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solidFill>
                  <a:srgbClr val="403011"/>
                </a:solidFill>
              </a:defRPr>
            </a:lvl1pPr>
          </a:lstStyle>
          <a:p>
            <a:pPr/>
            <a:r>
              <a:t>10-15 minutos de búsqueda continua</a:t>
            </a:r>
          </a:p>
        </p:txBody>
      </p:sp>
      <p:sp>
        <p:nvSpPr>
          <p:cNvPr id="241" name="Text 7"/>
          <p:cNvSpPr txBox="1"/>
          <p:nvPr/>
        </p:nvSpPr>
        <p:spPr>
          <a:xfrm>
            <a:off x="10143052" y="2914768"/>
            <a:ext cx="224596" cy="2774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solidFill>
                  <a:srgbClr val="403011"/>
                </a:solidFill>
              </a:defRPr>
            </a:lvl1pPr>
          </a:lstStyle>
          <a:p>
            <a:pPr/>
            <a:r>
              <a:t>02</a:t>
            </a:r>
          </a:p>
        </p:txBody>
      </p:sp>
      <p:sp>
        <p:nvSpPr>
          <p:cNvPr id="242" name="Shape 8"/>
          <p:cNvSpPr/>
          <p:nvPr/>
        </p:nvSpPr>
        <p:spPr>
          <a:xfrm>
            <a:off x="10143052" y="3224926"/>
            <a:ext cx="3801430" cy="22861"/>
          </a:xfrm>
          <a:prstGeom prst="rect">
            <a:avLst/>
          </a:prstGeom>
          <a:solidFill>
            <a:srgbClr val="83792E"/>
          </a:solidFill>
          <a:ln w="12700">
            <a:miter lim="400000"/>
          </a:ln>
        </p:spPr>
        <p:txBody>
          <a:bodyPr lIns="45719" rIns="45719"/>
          <a:lstStyle/>
          <a:p>
            <a:pPr/>
          </a:p>
        </p:txBody>
      </p:sp>
      <p:sp>
        <p:nvSpPr>
          <p:cNvPr id="243" name="Text 9"/>
          <p:cNvSpPr txBox="1"/>
          <p:nvPr/>
        </p:nvSpPr>
        <p:spPr>
          <a:xfrm>
            <a:off x="10214916" y="3368635"/>
            <a:ext cx="2862329" cy="6041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900">
                <a:solidFill>
                  <a:srgbClr val="403011"/>
                </a:solidFill>
              </a:defRPr>
            </a:lvl1pPr>
          </a:lstStyle>
          <a:p>
            <a:pPr/>
            <a:r>
              <a:t>Lee cientos de estudios completos</a:t>
            </a:r>
          </a:p>
        </p:txBody>
      </p:sp>
      <p:sp>
        <p:nvSpPr>
          <p:cNvPr id="244" name="Text 10"/>
          <p:cNvSpPr txBox="1"/>
          <p:nvPr/>
        </p:nvSpPr>
        <p:spPr>
          <a:xfrm>
            <a:off x="10214916" y="4037474"/>
            <a:ext cx="2972057" cy="5695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500">
                <a:solidFill>
                  <a:srgbClr val="403011"/>
                </a:solidFill>
              </a:defRPr>
            </a:lvl1pPr>
          </a:lstStyle>
          <a:p>
            <a:pPr/>
            <a:r>
              <a:t>Filtra evidencia de baja calidad automáticamente</a:t>
            </a:r>
          </a:p>
        </p:txBody>
      </p:sp>
      <p:sp>
        <p:nvSpPr>
          <p:cNvPr id="245" name="Text 11"/>
          <p:cNvSpPr txBox="1"/>
          <p:nvPr/>
        </p:nvSpPr>
        <p:spPr>
          <a:xfrm>
            <a:off x="6172318" y="4983241"/>
            <a:ext cx="224596" cy="2774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solidFill>
                  <a:srgbClr val="403011"/>
                </a:solidFill>
              </a:defRPr>
            </a:lvl1pPr>
          </a:lstStyle>
          <a:p>
            <a:pPr/>
            <a:r>
              <a:t>03</a:t>
            </a:r>
          </a:p>
        </p:txBody>
      </p:sp>
      <p:sp>
        <p:nvSpPr>
          <p:cNvPr id="246" name="Shape 12"/>
          <p:cNvSpPr/>
          <p:nvPr/>
        </p:nvSpPr>
        <p:spPr>
          <a:xfrm>
            <a:off x="6172318" y="5293400"/>
            <a:ext cx="7772164" cy="22861"/>
          </a:xfrm>
          <a:prstGeom prst="rect">
            <a:avLst/>
          </a:prstGeom>
          <a:solidFill>
            <a:srgbClr val="E8AF3B"/>
          </a:solidFill>
          <a:ln w="12700">
            <a:miter lim="400000"/>
          </a:ln>
        </p:spPr>
        <p:txBody>
          <a:bodyPr lIns="45719" rIns="45719"/>
          <a:lstStyle/>
          <a:p>
            <a:pPr/>
          </a:p>
        </p:txBody>
      </p:sp>
      <p:sp>
        <p:nvSpPr>
          <p:cNvPr id="247" name="Text 13"/>
          <p:cNvSpPr txBox="1"/>
          <p:nvPr/>
        </p:nvSpPr>
        <p:spPr>
          <a:xfrm>
            <a:off x="6224623" y="5403434"/>
            <a:ext cx="304415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403011"/>
                </a:solidFill>
              </a:defRPr>
            </a:lvl1pPr>
          </a:lstStyle>
          <a:p>
            <a:pPr/>
            <a:r>
              <a:t>Genera informe consolidado</a:t>
            </a:r>
          </a:p>
        </p:txBody>
      </p:sp>
      <p:sp>
        <p:nvSpPr>
          <p:cNvPr id="248" name="Text 14"/>
          <p:cNvSpPr txBox="1"/>
          <p:nvPr/>
        </p:nvSpPr>
        <p:spPr>
          <a:xfrm>
            <a:off x="6224623" y="5829543"/>
            <a:ext cx="4290951" cy="2774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solidFill>
                  <a:srgbClr val="403011"/>
                </a:solidFill>
              </a:defRPr>
            </a:lvl1pPr>
          </a:lstStyle>
          <a:p>
            <a:pPr/>
            <a:r>
              <a:t>Estudios incluidos + nivel de sesgo + conclusiones</a:t>
            </a:r>
          </a:p>
        </p:txBody>
      </p:sp>
      <p:sp>
        <p:nvSpPr>
          <p:cNvPr id="249" name="Shape 15"/>
          <p:cNvSpPr/>
          <p:nvPr/>
        </p:nvSpPr>
        <p:spPr>
          <a:xfrm>
            <a:off x="6172318" y="6474381"/>
            <a:ext cx="5696520" cy="760691"/>
          </a:xfrm>
          <a:prstGeom prst="roundRect">
            <a:avLst>
              <a:gd name="adj" fmla="val 38645"/>
            </a:avLst>
          </a:prstGeom>
          <a:solidFill>
            <a:srgbClr val="DFE4CE"/>
          </a:solidFill>
          <a:ln w="12700">
            <a:miter lim="400000"/>
          </a:ln>
        </p:spPr>
        <p:txBody>
          <a:bodyPr lIns="45719" rIns="45719"/>
          <a:lstStyle/>
          <a:p>
            <a:pPr/>
          </a:p>
        </p:txBody>
      </p:sp>
      <p:pic>
        <p:nvPicPr>
          <p:cNvPr id="250" name="Image 1" descr="Image 1"/>
          <p:cNvPicPr>
            <a:picLocks noChangeAspect="1"/>
          </p:cNvPicPr>
          <p:nvPr/>
        </p:nvPicPr>
        <p:blipFill>
          <a:blip r:embed="rId4">
            <a:extLst/>
          </a:blip>
          <a:stretch>
            <a:fillRect/>
          </a:stretch>
        </p:blipFill>
        <p:spPr>
          <a:xfrm>
            <a:off x="6368296" y="6761082"/>
            <a:ext cx="244913" cy="195978"/>
          </a:xfrm>
          <a:prstGeom prst="rect">
            <a:avLst/>
          </a:prstGeom>
          <a:ln w="12700">
            <a:miter lim="400000"/>
          </a:ln>
        </p:spPr>
      </p:pic>
      <p:sp>
        <p:nvSpPr>
          <p:cNvPr id="251" name="Text 16"/>
          <p:cNvSpPr txBox="1"/>
          <p:nvPr/>
        </p:nvSpPr>
        <p:spPr>
          <a:xfrm>
            <a:off x="6809184" y="6692621"/>
            <a:ext cx="4627675" cy="2774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500"/>
            </a:lvl1pPr>
          </a:lstStyle>
          <a:p>
            <a:pPr/>
            <a:r>
              <a:t>"La IA hace lo que tomaría una semana manualmente"</a:t>
            </a:r>
          </a:p>
        </p:txBody>
      </p:sp>
      <p:pic>
        <p:nvPicPr>
          <p:cNvPr id="252" name="Picture 21" descr="Picture 21"/>
          <p:cNvPicPr>
            <a:picLocks noChangeAspect="1"/>
          </p:cNvPicPr>
          <p:nvPr/>
        </p:nvPicPr>
        <p:blipFill>
          <a:blip r:embed="rId5">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0"/>
          <p:cNvSpPr/>
          <p:nvPr/>
        </p:nvSpPr>
        <p:spPr>
          <a:xfrm>
            <a:off x="790217" y="637579"/>
            <a:ext cx="3803334" cy="423506"/>
          </a:xfrm>
          <a:prstGeom prst="roundRect">
            <a:avLst>
              <a:gd name="adj" fmla="val 50000"/>
            </a:avLst>
          </a:prstGeom>
          <a:ln w="7620">
            <a:solidFill>
              <a:srgbClr val="626C3B"/>
            </a:solidFill>
          </a:ln>
        </p:spPr>
        <p:txBody>
          <a:bodyPr lIns="45719" rIns="45719"/>
          <a:lstStyle/>
          <a:p>
            <a:pPr/>
          </a:p>
        </p:txBody>
      </p:sp>
      <p:sp>
        <p:nvSpPr>
          <p:cNvPr id="257" name="Text 1"/>
          <p:cNvSpPr txBox="1"/>
          <p:nvPr/>
        </p:nvSpPr>
        <p:spPr>
          <a:xfrm>
            <a:off x="945266" y="687800"/>
            <a:ext cx="3481103"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sz="1400">
                <a:solidFill>
                  <a:srgbClr val="626C3B"/>
                </a:solidFill>
              </a:defRPr>
            </a:pPr>
            <a:r>
              <a:t>PRIVACIDAD</a:t>
            </a:r>
            <a:r>
              <a:rPr>
                <a:solidFill>
                  <a:srgbClr val="403011"/>
                </a:solidFill>
              </a:rPr>
              <a:t> </a:t>
            </a:r>
            <a:r>
              <a:t>Y LÍMITES · REGLA DE ORO</a:t>
            </a:r>
          </a:p>
        </p:txBody>
      </p:sp>
      <p:sp>
        <p:nvSpPr>
          <p:cNvPr id="258" name="Text 2"/>
          <p:cNvSpPr txBox="1"/>
          <p:nvPr/>
        </p:nvSpPr>
        <p:spPr>
          <a:xfrm>
            <a:off x="465303" y="1200567"/>
            <a:ext cx="13264556" cy="7334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5500"/>
              </a:lnSpc>
              <a:defRPr sz="4400"/>
            </a:pPr>
            <a:r>
              <a:t>⚠️ </a:t>
            </a:r>
            <a:r>
              <a:rPr>
                <a:solidFill>
                  <a:srgbClr val="403011"/>
                </a:solidFill>
              </a:rPr>
              <a:t>La Regla de Oro: Si es Gratis, Tú Eres el Producto</a:t>
            </a:r>
          </a:p>
        </p:txBody>
      </p:sp>
      <p:sp>
        <p:nvSpPr>
          <p:cNvPr id="259" name="Shape 3"/>
          <p:cNvSpPr/>
          <p:nvPr/>
        </p:nvSpPr>
        <p:spPr>
          <a:xfrm>
            <a:off x="790217" y="2193607"/>
            <a:ext cx="4200170" cy="3108247"/>
          </a:xfrm>
          <a:prstGeom prst="roundRect">
            <a:avLst>
              <a:gd name="adj" fmla="val 10896"/>
            </a:avLst>
          </a:prstGeom>
          <a:solidFill>
            <a:srgbClr val="626C3B"/>
          </a:solidFill>
          <a:ln w="7620">
            <a:solidFill>
              <a:srgbClr val="7B8554"/>
            </a:solidFill>
          </a:ln>
        </p:spPr>
        <p:txBody>
          <a:bodyPr lIns="45719" rIns="45719"/>
          <a:lstStyle/>
          <a:p>
            <a:pPr/>
          </a:p>
        </p:txBody>
      </p:sp>
      <p:sp>
        <p:nvSpPr>
          <p:cNvPr id="260" name="Text 4"/>
          <p:cNvSpPr txBox="1"/>
          <p:nvPr/>
        </p:nvSpPr>
        <p:spPr>
          <a:xfrm>
            <a:off x="1023579" y="2426970"/>
            <a:ext cx="3733445" cy="681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sz="2200"/>
            </a:pPr>
            <a:r>
              <a:t>🚫</a:t>
            </a:r>
            <a:r>
              <a:rPr>
                <a:solidFill>
                  <a:srgbClr val="FFFFFF"/>
                </a:solidFill>
              </a:rPr>
              <a:t> Nunca datos reales en abierto</a:t>
            </a:r>
          </a:p>
        </p:txBody>
      </p:sp>
      <p:sp>
        <p:nvSpPr>
          <p:cNvPr id="261" name="Text 5"/>
          <p:cNvSpPr txBox="1"/>
          <p:nvPr/>
        </p:nvSpPr>
        <p:spPr>
          <a:xfrm>
            <a:off x="1023579" y="3267075"/>
            <a:ext cx="3733445"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solidFill>
                  <a:srgbClr val="FFFFFF"/>
                </a:solidFill>
              </a:defRPr>
            </a:pPr>
            <a:r>
              <a:t>Jamás subáis número de historia, nombre ni cualquier dato identificativo (PHI) a plataformas públicas de IA. </a:t>
            </a:r>
            <a:r>
              <a:rPr b="1"/>
              <a:t>Anonimizad siempre el Excel antes.</a:t>
            </a:r>
          </a:p>
        </p:txBody>
      </p:sp>
      <p:sp>
        <p:nvSpPr>
          <p:cNvPr id="262" name="Shape 6"/>
          <p:cNvSpPr/>
          <p:nvPr/>
        </p:nvSpPr>
        <p:spPr>
          <a:xfrm>
            <a:off x="5215056" y="2193607"/>
            <a:ext cx="4200169" cy="3108247"/>
          </a:xfrm>
          <a:prstGeom prst="roundRect">
            <a:avLst>
              <a:gd name="adj" fmla="val 10896"/>
            </a:avLst>
          </a:prstGeom>
          <a:solidFill>
            <a:srgbClr val="83792E"/>
          </a:solidFill>
          <a:ln w="7620">
            <a:solidFill>
              <a:srgbClr val="9C9247"/>
            </a:solidFill>
          </a:ln>
        </p:spPr>
        <p:txBody>
          <a:bodyPr lIns="45719" rIns="45719"/>
          <a:lstStyle/>
          <a:p>
            <a:pPr/>
          </a:p>
        </p:txBody>
      </p:sp>
      <p:sp>
        <p:nvSpPr>
          <p:cNvPr id="263" name="Text 7"/>
          <p:cNvSpPr txBox="1"/>
          <p:nvPr/>
        </p:nvSpPr>
        <p:spPr>
          <a:xfrm>
            <a:off x="5448418" y="2426970"/>
            <a:ext cx="3501270" cy="3656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700"/>
              </a:lnSpc>
              <a:defRPr sz="2200"/>
            </a:pPr>
            <a:r>
              <a:t>🔍</a:t>
            </a:r>
            <a:r>
              <a:rPr>
                <a:solidFill>
                  <a:srgbClr val="FFFFFF"/>
                </a:solidFill>
              </a:rPr>
              <a:t> Supervisad la estadística</a:t>
            </a:r>
          </a:p>
        </p:txBody>
      </p:sp>
      <p:sp>
        <p:nvSpPr>
          <p:cNvPr id="264" name="Text 8"/>
          <p:cNvSpPr txBox="1"/>
          <p:nvPr/>
        </p:nvSpPr>
        <p:spPr>
          <a:xfrm>
            <a:off x="5448418" y="2914412"/>
            <a:ext cx="3733445"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solidFill>
                  <a:srgbClr val="FFFFFF"/>
                </a:solidFill>
              </a:defRPr>
            </a:pPr>
            <a:r>
              <a:t>Los cálculos pueden patinar. En publicaciones de peso, que un metodólogo corrobore las fórmulas finales. </a:t>
            </a:r>
            <a:r>
              <a:rPr b="1"/>
              <a:t>La IA asiste, no firma.</a:t>
            </a:r>
          </a:p>
        </p:txBody>
      </p:sp>
      <p:sp>
        <p:nvSpPr>
          <p:cNvPr id="265" name="Shape 9"/>
          <p:cNvSpPr/>
          <p:nvPr/>
        </p:nvSpPr>
        <p:spPr>
          <a:xfrm>
            <a:off x="9639895" y="2193607"/>
            <a:ext cx="4200288" cy="3108247"/>
          </a:xfrm>
          <a:prstGeom prst="roundRect">
            <a:avLst>
              <a:gd name="adj" fmla="val 10896"/>
            </a:avLst>
          </a:prstGeom>
          <a:solidFill>
            <a:srgbClr val="E8AF3B"/>
          </a:solidFill>
          <a:ln w="7620">
            <a:solidFill>
              <a:srgbClr val="CE9521"/>
            </a:solidFill>
          </a:ln>
        </p:spPr>
        <p:txBody>
          <a:bodyPr lIns="45719" rIns="45719"/>
          <a:lstStyle/>
          <a:p>
            <a:pPr/>
          </a:p>
        </p:txBody>
      </p:sp>
      <p:sp>
        <p:nvSpPr>
          <p:cNvPr id="266" name="Text 10"/>
          <p:cNvSpPr txBox="1"/>
          <p:nvPr/>
        </p:nvSpPr>
        <p:spPr>
          <a:xfrm>
            <a:off x="9873257" y="2426970"/>
            <a:ext cx="3454885" cy="3656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lvl1pPr>
          </a:lstStyle>
          <a:p>
            <a:pPr/>
            <a:r>
              <a:t>⚖️ Responsabilidad vuestra</a:t>
            </a:r>
          </a:p>
        </p:txBody>
      </p:sp>
      <p:sp>
        <p:nvSpPr>
          <p:cNvPr id="267" name="Text 11"/>
          <p:cNvSpPr txBox="1"/>
          <p:nvPr/>
        </p:nvSpPr>
        <p:spPr>
          <a:xfrm>
            <a:off x="9873257" y="2914412"/>
            <a:ext cx="3733563" cy="17565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pPr>
            <a:r>
              <a:t>Hasta que el hospital implemente soluciones integradas con cumplimiento de la legalidad,</a:t>
            </a:r>
            <a:r>
              <a:rPr b="1"/>
              <a:t> la responsabilidad del uso recae en el profesional</a:t>
            </a:r>
            <a:r>
              <a:t>.</a:t>
            </a:r>
          </a:p>
        </p:txBody>
      </p:sp>
      <p:sp>
        <p:nvSpPr>
          <p:cNvPr id="268" name="Shape 12"/>
          <p:cNvSpPr/>
          <p:nvPr/>
        </p:nvSpPr>
        <p:spPr>
          <a:xfrm>
            <a:off x="1061925" y="5442741"/>
            <a:ext cx="12413720" cy="1441134"/>
          </a:xfrm>
          <a:prstGeom prst="roundRect">
            <a:avLst>
              <a:gd name="adj" fmla="val 16624"/>
            </a:avLst>
          </a:prstGeom>
          <a:solidFill>
            <a:srgbClr val="DFE4CE"/>
          </a:solidFill>
          <a:ln w="12700">
            <a:miter lim="400000"/>
          </a:ln>
        </p:spPr>
        <p:txBody>
          <a:bodyPr lIns="45719" rIns="45719"/>
          <a:lstStyle/>
          <a:p>
            <a:pPr/>
          </a:p>
        </p:txBody>
      </p:sp>
      <p:pic>
        <p:nvPicPr>
          <p:cNvPr id="269" name="Image 0" descr="Image 0"/>
          <p:cNvPicPr>
            <a:picLocks noChangeAspect="1"/>
          </p:cNvPicPr>
          <p:nvPr/>
        </p:nvPicPr>
        <p:blipFill>
          <a:blip r:embed="rId3">
            <a:extLst/>
          </a:blip>
          <a:stretch>
            <a:fillRect/>
          </a:stretch>
        </p:blipFill>
        <p:spPr>
          <a:xfrm>
            <a:off x="1287668" y="5778855"/>
            <a:ext cx="282179" cy="225744"/>
          </a:xfrm>
          <a:prstGeom prst="rect">
            <a:avLst/>
          </a:prstGeom>
          <a:ln w="12700">
            <a:miter lim="400000"/>
          </a:ln>
        </p:spPr>
      </p:pic>
      <p:sp>
        <p:nvSpPr>
          <p:cNvPr id="270" name="Text 13"/>
          <p:cNvSpPr txBox="1"/>
          <p:nvPr/>
        </p:nvSpPr>
        <p:spPr>
          <a:xfrm>
            <a:off x="1704366" y="5671110"/>
            <a:ext cx="11551823"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sz="1700"/>
            </a:pPr>
            <a:r>
              <a:t>💡 </a:t>
            </a:r>
            <a:r>
              <a:rPr b="1"/>
              <a:t>Pro Tip:</a:t>
            </a:r>
            <a:r>
              <a:t> Si vuestro conjunto tiene datos sensibles, siempre podéis explicarle a la IA cómo está construido. El número de columnas, sus nombres, el tipo de dato que esperan las columnas y una descripción detallada de tus objetivos. Así os puede ayudar a construir un conjunto de datos sintético que lo podéis compartir. </a:t>
            </a:r>
          </a:p>
        </p:txBody>
      </p:sp>
      <p:pic>
        <p:nvPicPr>
          <p:cNvPr id="271" name="Picture 17" descr="Picture 17"/>
          <p:cNvPicPr>
            <a:picLocks noChangeAspect="1"/>
          </p:cNvPicPr>
          <p:nvPr/>
        </p:nvPicPr>
        <p:blipFill>
          <a:blip r:embed="rId4">
            <a:extLst/>
          </a:blip>
          <a:stretch>
            <a:fillRect/>
          </a:stretch>
        </p:blipFill>
        <p:spPr>
          <a:xfrm>
            <a:off x="12917300" y="6749335"/>
            <a:ext cx="1439584" cy="137350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EACF9A"/>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